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0" r:id="rId4"/>
    <p:sldId id="258" r:id="rId5"/>
    <p:sldId id="262" r:id="rId6"/>
    <p:sldId id="286" r:id="rId7"/>
    <p:sldId id="283" r:id="rId8"/>
    <p:sldId id="284" r:id="rId9"/>
    <p:sldId id="270" r:id="rId10"/>
    <p:sldId id="261" r:id="rId11"/>
    <p:sldId id="260" r:id="rId12"/>
    <p:sldId id="266" r:id="rId13"/>
    <p:sldId id="275" r:id="rId14"/>
    <p:sldId id="276" r:id="rId15"/>
    <p:sldId id="277" r:id="rId16"/>
    <p:sldId id="267" r:id="rId17"/>
    <p:sldId id="273" r:id="rId18"/>
    <p:sldId id="263" r:id="rId19"/>
    <p:sldId id="28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75F52-C90A-1BC5-C9FA-1B94D0E5A49D}" v="2" dt="2021-06-28T16:55:57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9D966-4F20-4882-804A-B41E881BC0C2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E207-6B85-45FF-AA5E-53FD119E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24F71-A756-4B6C-B4BF-B30A41FF8EB5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1184-87D4-4E88-9669-09EE79E0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8157463-E55A-4D31-9264-3EE64E209644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9821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618A-31CC-4CD5-87C3-793EB72D1BE6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7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E84-8B50-4AF8-8936-3700027DF337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07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9D3-480F-4856-A6F6-137AC98CADD6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Learning Support Services</a:t>
            </a:r>
          </a:p>
          <a:p>
            <a:pPr algn="ctr"/>
            <a:r>
              <a:rPr lang="en-US" dirty="0"/>
              <a:t>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61872" y="1586204"/>
            <a:ext cx="96829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24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0DED-1C81-480A-A3D3-C30AF4169256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0918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A653-7264-4BDF-8B46-552AC814AA0C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0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5FED-FFAC-4BE7-9E7C-4E97DFA00E14}" type="datetime1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2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D540-C34C-4D3A-9124-723B1D72CAAA}" type="datetime1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5682-D19B-4D66-963D-A789EA941C12}" type="datetime1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7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12F9-F8B7-4FC0-B12D-6AA25E0A8483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9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34D0-EE4F-4FA0-8802-45D827E5502E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Support Services @ South Puget Sound Community College spscc.edu/students/learning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6E04406-FB21-4FF1-A23D-EBA664C5915B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Learning Support Services @ South Puget Sound Community College spscc.edu/students/learning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32ABB3B-A617-457D-B89A-EAC9957DE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1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wright12@spscc.edu" TargetMode="External"/><Relationship Id="rId2" Type="http://schemas.openxmlformats.org/officeDocument/2006/relationships/hyperlink" Target="mailto:cdorn@spsc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pscc.edu/sites/default/files/imce/students/LSS/Handout_Scholarship%20Essay%20Revision%20Checklist.pdf" TargetMode="External"/><Relationship Id="rId2" Type="http://schemas.openxmlformats.org/officeDocument/2006/relationships/hyperlink" Target="https://spscc.edu/sites/default/files/imce/students/LSS/Handout_Scholarship%20Essay%20Getting%20Starte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tutoringonline.org/login.cfm?institutionid=59&amp;returnPage=&amp;institution=SOUTH_PUGET_SOUND_COMMUNITY_COLLEGE" TargetMode="External"/><Relationship Id="rId4" Type="http://schemas.openxmlformats.org/officeDocument/2006/relationships/hyperlink" Target="https://spscc.edu/students/learning/LSS-Wes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wright12@spscc.edu" TargetMode="External"/><Relationship Id="rId2" Type="http://schemas.openxmlformats.org/officeDocument/2006/relationships/hyperlink" Target="mailto:cdorn@spsc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oundation@spscc.edu" TargetMode="External"/><Relationship Id="rId2" Type="http://schemas.openxmlformats.org/officeDocument/2006/relationships/hyperlink" Target="https://spscc.edu/scholarsh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scc.edu/students/learn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2060811"/>
            <a:ext cx="9997531" cy="2043752"/>
          </a:xfrm>
        </p:spPr>
        <p:txBody>
          <a:bodyPr>
            <a:normAutofit fontScale="90000"/>
          </a:bodyPr>
          <a:lstStyle/>
          <a:p>
            <a:r>
              <a:rPr lang="en-US" sz="8200"/>
              <a:t>Foundation</a:t>
            </a:r>
            <a:br>
              <a:rPr lang="en-US" sz="8200" dirty="0"/>
            </a:br>
            <a:r>
              <a:rPr lang="en-US" sz="8200"/>
              <a:t>Scholarship Essays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339988"/>
            <a:ext cx="9418320" cy="1201003"/>
          </a:xfrm>
        </p:spPr>
        <p:txBody>
          <a:bodyPr>
            <a:normAutofit/>
          </a:bodyPr>
          <a:lstStyle/>
          <a:p>
            <a:r>
              <a:rPr lang="en-US" dirty="0"/>
              <a:t>Chris Dorn (</a:t>
            </a:r>
            <a:r>
              <a:rPr lang="en-US" dirty="0">
                <a:hlinkClick r:id="rId2"/>
              </a:rPr>
              <a:t>cdorn@spscc.edu</a:t>
            </a:r>
            <a:r>
              <a:rPr lang="en-US" dirty="0"/>
              <a:t>), Learning Support Services</a:t>
            </a:r>
          </a:p>
          <a:p>
            <a:r>
              <a:rPr lang="en-US" dirty="0"/>
              <a:t>Symone </a:t>
            </a:r>
            <a:r>
              <a:rPr lang="en-US" dirty="0" err="1"/>
              <a:t>Mychelle</a:t>
            </a:r>
            <a:r>
              <a:rPr lang="en-US" dirty="0"/>
              <a:t> Wright (</a:t>
            </a:r>
            <a:r>
              <a:rPr lang="en-US" dirty="0">
                <a:hlinkClick r:id="rId3"/>
              </a:rPr>
              <a:t>swright12@spscc.edu</a:t>
            </a:r>
            <a:r>
              <a:rPr lang="en-US" dirty="0"/>
              <a:t>), SPSCC Foundation</a:t>
            </a:r>
          </a:p>
        </p:txBody>
      </p:sp>
    </p:spTree>
    <p:extLst>
      <p:ext uri="{BB962C8B-B14F-4D97-AF65-F5344CB8AC3E}">
        <p14:creationId xmlns:p14="http://schemas.microsoft.com/office/powerpoint/2010/main" val="367902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7063" indent="-182563"/>
            <a:r>
              <a:rPr lang="en-US" sz="2800" dirty="0"/>
              <a:t>Strangers</a:t>
            </a:r>
          </a:p>
          <a:p>
            <a:pPr marL="627063" indent="-182563"/>
            <a:r>
              <a:rPr lang="en-US" sz="2800" dirty="0"/>
              <a:t>SPSCC faculty and staff and Foundation board members: people who want to see students succeed</a:t>
            </a:r>
          </a:p>
          <a:p>
            <a:pPr marL="627063" indent="-182563"/>
            <a:r>
              <a:rPr lang="en-US" sz="2800" dirty="0"/>
              <a:t>Reviewing 10-20 applications in a few hours</a:t>
            </a:r>
          </a:p>
          <a:p>
            <a:pPr marL="627063" indent="-182563"/>
            <a:r>
              <a:rPr lang="en-US" sz="2800" dirty="0"/>
              <a:t>Looking for a clear story connecting past, present, and future (chosen field, SPSCC’s role, long-term goals)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7716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089" y="1916429"/>
            <a:ext cx="8563262" cy="4351337"/>
          </a:xfrm>
        </p:spPr>
        <p:txBody>
          <a:bodyPr>
            <a:normAutofit/>
          </a:bodyPr>
          <a:lstStyle/>
          <a:p>
            <a:r>
              <a:rPr lang="en-US" sz="3200" dirty="0"/>
              <a:t>To answer the prompt</a:t>
            </a:r>
          </a:p>
          <a:p>
            <a:r>
              <a:rPr lang="en-US" sz="3200" dirty="0"/>
              <a:t>To tell your story – your path to education at SPSCC, including where you started and where you are going</a:t>
            </a:r>
          </a:p>
          <a:p>
            <a:r>
              <a:rPr lang="en-US" sz="3200" dirty="0"/>
              <a:t>To leave an impression – the only chance for reviewers to get to know you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23365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61872" y="1977766"/>
            <a:ext cx="8595360" cy="4174839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3200" i="1" dirty="0"/>
              <a:t>In your essay, please include information about your </a:t>
            </a:r>
            <a:r>
              <a:rPr lang="en-US" sz="3200" i="1" u="sng" dirty="0"/>
              <a:t>educational journey</a:t>
            </a:r>
            <a:r>
              <a:rPr lang="en-US" sz="3200" i="1" dirty="0"/>
              <a:t>, your </a:t>
            </a:r>
            <a:r>
              <a:rPr lang="en-US" sz="3200" i="1" u="sng" dirty="0"/>
              <a:t>field of study</a:t>
            </a:r>
            <a:r>
              <a:rPr lang="en-US" sz="3200" i="1" dirty="0"/>
              <a:t>, your </a:t>
            </a:r>
            <a:r>
              <a:rPr lang="en-US" sz="3200" i="1" u="sng" dirty="0"/>
              <a:t>long-term career goals</a:t>
            </a:r>
            <a:r>
              <a:rPr lang="en-US" sz="3200" i="1" dirty="0"/>
              <a:t> and your </a:t>
            </a:r>
            <a:r>
              <a:rPr lang="en-US" sz="3200" i="1" u="sng" dirty="0"/>
              <a:t>current financial need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27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r>
              <a:rPr lang="en-US" sz="3200" dirty="0"/>
              <a:t>Free write:</a:t>
            </a:r>
          </a:p>
          <a:p>
            <a:pPr marL="274320" lvl="1" indent="0">
              <a:buNone/>
            </a:pPr>
            <a:r>
              <a:rPr lang="en-US" sz="3200" dirty="0"/>
              <a:t>Why have you chosen your field of study or career path?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375409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r>
              <a:rPr lang="en-US" sz="3200" dirty="0"/>
              <a:t>Free write:</a:t>
            </a:r>
          </a:p>
          <a:p>
            <a:pPr marL="274320" lvl="1" indent="0">
              <a:buNone/>
            </a:pPr>
            <a:r>
              <a:rPr lang="en-US" sz="3200" dirty="0"/>
              <a:t>Why are you here at SPSCC? What will an education at SPSCC enable you to do?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770306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r>
              <a:rPr lang="en-US" sz="3200" dirty="0"/>
              <a:t>Free write:</a:t>
            </a:r>
          </a:p>
          <a:p>
            <a:pPr marL="274320" lvl="1" indent="0">
              <a:buNone/>
            </a:pPr>
            <a:r>
              <a:rPr lang="en-US" sz="3200" dirty="0"/>
              <a:t>What would scholarship money allow you to do? What problem would it solve? 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1495347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Content: what NOT to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421679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Tell your </a:t>
            </a:r>
            <a:r>
              <a:rPr lang="en-US" i="1" dirty="0"/>
              <a:t>education story</a:t>
            </a:r>
            <a:r>
              <a:rPr lang="en-US" dirty="0"/>
              <a:t>, not your </a:t>
            </a:r>
            <a:r>
              <a:rPr lang="en-US" i="1" dirty="0"/>
              <a:t>life story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</a:t>
            </a:r>
            <a:r>
              <a:rPr lang="en-US" dirty="0">
                <a:latin typeface="Arial Narrow" panose="020B0606020202030204" pitchFamily="34" charset="0"/>
                <a:sym typeface="Wingdings" panose="05000000000000000000" pitchFamily="2" charset="2"/>
              </a:rPr>
              <a:t>   </a:t>
            </a:r>
            <a:r>
              <a:rPr lang="en-US" dirty="0">
                <a:latin typeface="Arial Narrow" panose="020B0606020202030204" pitchFamily="34" charset="0"/>
              </a:rPr>
              <a:t>I was born on Tuesday, March 19, 1976, in a little town near Spokane, Washington…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latin typeface="Arial Narrow" panose="020B0606020202030204" pitchFamily="34" charset="0"/>
                <a:sym typeface="Wingdings" panose="05000000000000000000" pitchFamily="2" charset="2"/>
              </a:rPr>
              <a:t>  </a:t>
            </a:r>
            <a:r>
              <a:rPr lang="en-US" dirty="0">
                <a:latin typeface="Arial Narrow" panose="020B0606020202030204" pitchFamily="34" charset="0"/>
              </a:rPr>
              <a:t>My path to higher education began in 2006, when I toured a local hospital.</a:t>
            </a:r>
          </a:p>
          <a:p>
            <a:pPr marL="0" indent="0">
              <a:buNone/>
            </a:pPr>
            <a:r>
              <a:rPr lang="en-US" dirty="0"/>
              <a:t>Be </a:t>
            </a:r>
            <a:r>
              <a:rPr lang="en-US" i="1" dirty="0"/>
              <a:t>personal</a:t>
            </a:r>
            <a:r>
              <a:rPr lang="en-US" dirty="0"/>
              <a:t>, not </a:t>
            </a:r>
            <a:r>
              <a:rPr lang="en-US" i="1" dirty="0"/>
              <a:t>unprofessional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</a:t>
            </a:r>
            <a:r>
              <a:rPr lang="en-US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Hey there! What’s going on? I’m Gerald, and I’m </a:t>
            </a:r>
            <a:r>
              <a:rPr lang="en-US" dirty="0" err="1">
                <a:latin typeface="Arial Narrow" panose="020B0606020202030204" pitchFamily="34" charset="0"/>
              </a:rPr>
              <a:t>gonna</a:t>
            </a:r>
            <a:r>
              <a:rPr lang="en-US" dirty="0">
                <a:latin typeface="Arial Narrow" panose="020B0606020202030204" pitchFamily="34" charset="0"/>
              </a:rPr>
              <a:t> tell you some things…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Dear Foundation Scholarship Readers,</a:t>
            </a:r>
          </a:p>
          <a:p>
            <a:pPr marL="274320" lvl="1" indent="0">
              <a:buNone/>
            </a:pPr>
            <a:r>
              <a:rPr lang="en-US" dirty="0">
                <a:latin typeface="Arial Narrow" panose="020B0606020202030204" pitchFamily="34" charset="0"/>
              </a:rPr>
              <a:t>	I am excited to apply for a scholarship at SPSCC…</a:t>
            </a:r>
          </a:p>
          <a:p>
            <a:pPr marL="0" indent="0">
              <a:buNone/>
            </a:pPr>
            <a:r>
              <a:rPr lang="en-US" dirty="0"/>
              <a:t>Demonstrate financial </a:t>
            </a:r>
            <a:r>
              <a:rPr lang="en-US" i="1" dirty="0"/>
              <a:t>need</a:t>
            </a:r>
            <a:r>
              <a:rPr lang="en-US" dirty="0"/>
              <a:t>, not </a:t>
            </a:r>
            <a:r>
              <a:rPr lang="en-US" i="1" dirty="0"/>
              <a:t>desperation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  </a:t>
            </a:r>
            <a:r>
              <a:rPr lang="en-US" dirty="0">
                <a:latin typeface="Arial Narrow" panose="020B0606020202030204" pitchFamily="34" charset="0"/>
              </a:rPr>
              <a:t>If I don’t get this money, I have no idea what I will do.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Scholarship money would allow me to cut back hours at work and focus on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Content: what NOT to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Share </a:t>
            </a:r>
            <a:r>
              <a:rPr lang="en-US" i="1" dirty="0"/>
              <a:t>meaningful challenges</a:t>
            </a:r>
            <a:r>
              <a:rPr lang="en-US" dirty="0"/>
              <a:t>, not </a:t>
            </a:r>
            <a:r>
              <a:rPr lang="en-US" i="1" dirty="0"/>
              <a:t>hopeless failures</a:t>
            </a:r>
          </a:p>
          <a:p>
            <a:pPr lvl="1"/>
            <a:r>
              <a:rPr lang="en-US" dirty="0"/>
              <a:t>Dropped out of high school? Struggled with addiction? Got laid off from work? That’s fine – but what happened next? How have you grown from the experience?</a:t>
            </a:r>
          </a:p>
          <a:p>
            <a:pPr marL="0" indent="0">
              <a:buNone/>
            </a:pPr>
            <a:r>
              <a:rPr lang="en-US" dirty="0"/>
              <a:t>Be </a:t>
            </a:r>
            <a:r>
              <a:rPr lang="en-US" i="1" dirty="0"/>
              <a:t>yourself</a:t>
            </a:r>
            <a:r>
              <a:rPr lang="en-US" dirty="0"/>
              <a:t>, not </a:t>
            </a:r>
            <a:r>
              <a:rPr lang="en-US" i="1" dirty="0"/>
              <a:t>someone else</a:t>
            </a:r>
          </a:p>
          <a:p>
            <a:pPr lvl="1"/>
            <a:r>
              <a:rPr lang="en-US" dirty="0"/>
              <a:t>Your story is not a template; you know yourself best</a:t>
            </a:r>
          </a:p>
        </p:txBody>
      </p:sp>
    </p:spTree>
    <p:extLst>
      <p:ext uri="{BB962C8B-B14F-4D97-AF65-F5344CB8AC3E}">
        <p14:creationId xmlns:p14="http://schemas.microsoft.com/office/powerpoint/2010/main" val="35929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PDFs</a:t>
            </a:r>
          </a:p>
          <a:p>
            <a:pPr marL="274320" lvl="1" indent="0">
              <a:buNone/>
            </a:pPr>
            <a:r>
              <a:rPr lang="en-US" sz="2800" dirty="0">
                <a:hlinkClick r:id="rId2"/>
              </a:rPr>
              <a:t>Getting Started</a:t>
            </a:r>
            <a:endParaRPr lang="en-US" sz="2800" dirty="0"/>
          </a:p>
          <a:p>
            <a:pPr marL="274320" lvl="1" indent="0">
              <a:buNone/>
            </a:pPr>
            <a:r>
              <a:rPr lang="en-US" sz="2800" dirty="0">
                <a:hlinkClick r:id="rId3"/>
              </a:rPr>
              <a:t>Revision Checklist</a:t>
            </a:r>
            <a:endParaRPr lang="en-US" sz="2800" dirty="0"/>
          </a:p>
          <a:p>
            <a:pPr marL="0" indent="0">
              <a:buNone/>
            </a:pPr>
            <a:r>
              <a:rPr lang="en-US" sz="3200" dirty="0"/>
              <a:t>Tutoring</a:t>
            </a:r>
          </a:p>
          <a:p>
            <a:pPr marL="274320" lvl="1" indent="0">
              <a:buNone/>
            </a:pPr>
            <a:r>
              <a:rPr lang="en-US" sz="2800" dirty="0">
                <a:hlinkClick r:id="rId4"/>
              </a:rPr>
              <a:t>Virtual Writing Center</a:t>
            </a:r>
            <a:r>
              <a:rPr lang="en-US" sz="2800" dirty="0"/>
              <a:t> (synchronous)</a:t>
            </a:r>
          </a:p>
          <a:p>
            <a:pPr marL="274320" lvl="1" indent="0">
              <a:buNone/>
            </a:pPr>
            <a:r>
              <a:rPr lang="en-US" sz="2800" dirty="0">
                <a:hlinkClick r:id="rId5"/>
              </a:rPr>
              <a:t>eTutoring</a:t>
            </a:r>
            <a:r>
              <a:rPr lang="en-US" sz="2800" dirty="0"/>
              <a:t> (asynchronous)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520973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2060811"/>
            <a:ext cx="9997531" cy="2043752"/>
          </a:xfrm>
        </p:spPr>
        <p:txBody>
          <a:bodyPr>
            <a:normAutofit fontScale="90000"/>
          </a:bodyPr>
          <a:lstStyle/>
          <a:p>
            <a:r>
              <a:rPr lang="en-US" sz="8200" dirty="0"/>
              <a:t>Foundation</a:t>
            </a:r>
            <a:br>
              <a:rPr lang="en-US" sz="8200" dirty="0"/>
            </a:br>
            <a:r>
              <a:rPr lang="en-US" sz="8200" dirty="0"/>
              <a:t>Scholarship Essays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339988"/>
            <a:ext cx="9418320" cy="1201003"/>
          </a:xfrm>
        </p:spPr>
        <p:txBody>
          <a:bodyPr>
            <a:normAutofit/>
          </a:bodyPr>
          <a:lstStyle/>
          <a:p>
            <a:r>
              <a:rPr lang="en-US" dirty="0"/>
              <a:t>Chris Dorn (</a:t>
            </a:r>
            <a:r>
              <a:rPr lang="en-US" dirty="0">
                <a:hlinkClick r:id="rId2"/>
              </a:rPr>
              <a:t>cdorn@spscc.edu</a:t>
            </a:r>
            <a:r>
              <a:rPr lang="en-US" dirty="0"/>
              <a:t>), Learning Support Services</a:t>
            </a:r>
          </a:p>
          <a:p>
            <a:r>
              <a:rPr lang="en-US" dirty="0"/>
              <a:t>Symone </a:t>
            </a:r>
            <a:r>
              <a:rPr lang="en-US" dirty="0" err="1"/>
              <a:t>Mychelle</a:t>
            </a:r>
            <a:r>
              <a:rPr lang="en-US" dirty="0"/>
              <a:t> Wright (</a:t>
            </a:r>
            <a:r>
              <a:rPr lang="en-US" dirty="0">
                <a:hlinkClick r:id="rId3"/>
              </a:rPr>
              <a:t>swright12@spscc.edu</a:t>
            </a:r>
            <a:r>
              <a:rPr lang="en-US" dirty="0"/>
              <a:t>), SPSCC Foundation</a:t>
            </a:r>
          </a:p>
        </p:txBody>
      </p:sp>
    </p:spTree>
    <p:extLst>
      <p:ext uri="{BB962C8B-B14F-4D97-AF65-F5344CB8AC3E}">
        <p14:creationId xmlns:p14="http://schemas.microsoft.com/office/powerpoint/2010/main" val="276969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Scholarship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44722" cy="43513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Deadline: June 30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Details: </a:t>
            </a:r>
            <a:r>
              <a:rPr lang="en-US" sz="3200" dirty="0">
                <a:hlinkClick r:id="rId2"/>
              </a:rPr>
              <a:t>spscc.edu/scholarships</a:t>
            </a:r>
            <a:endParaRPr lang="en-US" sz="32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Application questions: </a:t>
            </a:r>
            <a:r>
              <a:rPr lang="en-US" sz="3200" dirty="0">
                <a:hlinkClick r:id="rId3"/>
              </a:rPr>
              <a:t>foundation@spscc.edu</a:t>
            </a:r>
            <a:endParaRPr lang="en-US" sz="32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Essay help: </a:t>
            </a:r>
            <a:r>
              <a:rPr lang="en-US" sz="3200" dirty="0">
                <a:hlinkClick r:id="rId4"/>
              </a:rPr>
              <a:t>spscc.edu/students/learning</a:t>
            </a:r>
            <a:r>
              <a:rPr lang="en-US" sz="3200" dirty="0"/>
              <a:t> 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145080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031659" cy="43513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You have a reason for being here at SPSCC.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You have a story worth telling.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You can write an effective scholarship essay.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46149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General Info and Q&amp;A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Prompt &amp; Rubric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Audience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Purpose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Content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Resources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131824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 and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001244" cy="2975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58499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&amp;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001244" cy="297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In your essay, please include information about your </a:t>
            </a:r>
            <a:r>
              <a:rPr lang="en-US" sz="3600" i="1" u="sng" dirty="0"/>
              <a:t>educational journey</a:t>
            </a:r>
            <a:r>
              <a:rPr lang="en-US" sz="3600" i="1" dirty="0"/>
              <a:t>, your </a:t>
            </a:r>
            <a:r>
              <a:rPr lang="en-US" sz="3600" i="1" u="sng" dirty="0"/>
              <a:t>field of study</a:t>
            </a:r>
            <a:r>
              <a:rPr lang="en-US" sz="3600" i="1" dirty="0"/>
              <a:t>, your </a:t>
            </a:r>
            <a:r>
              <a:rPr lang="en-US" sz="3600" i="1" u="sng" dirty="0"/>
              <a:t>long-term career goals</a:t>
            </a:r>
            <a:r>
              <a:rPr lang="en-US" sz="3600" i="1" dirty="0"/>
              <a:t> and your </a:t>
            </a:r>
            <a:r>
              <a:rPr lang="en-US" sz="3600" i="1" u="sng" dirty="0"/>
              <a:t>current financial need</a:t>
            </a:r>
            <a:r>
              <a:rPr lang="en-US" sz="3600" i="1" dirty="0"/>
              <a:t>.</a:t>
            </a:r>
            <a:endParaRPr lang="en-US" sz="3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46537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&amp;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519860" cy="466407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Educational journey	0-3 points</a:t>
            </a:r>
          </a:p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Field of study	0-3 points</a:t>
            </a:r>
          </a:p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Long-term career goals	0-3 points</a:t>
            </a:r>
          </a:p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Current financial need	0-2 points</a:t>
            </a:r>
          </a:p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(Extra-curricular/leadership	0-1 points)</a:t>
            </a:r>
          </a:p>
          <a:p>
            <a:pPr marL="0" indent="0">
              <a:buNone/>
              <a:tabLst>
                <a:tab pos="6400800" algn="l"/>
              </a:tabLst>
            </a:pPr>
            <a:r>
              <a:rPr lang="en-US" sz="3600" dirty="0"/>
              <a:t>	</a:t>
            </a:r>
            <a:r>
              <a:rPr lang="en-US" sz="3600" b="1" dirty="0"/>
              <a:t>0-12 points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78424" y="5404514"/>
            <a:ext cx="89665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45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&amp;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519860" cy="46640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6400800" algn="l"/>
              </a:tabLst>
            </a:pPr>
            <a:r>
              <a:rPr lang="en-US" sz="4600" b="1" dirty="0"/>
              <a:t>Example: Educational journey</a:t>
            </a:r>
          </a:p>
          <a:p>
            <a:pPr marL="463550" indent="0">
              <a:buNone/>
              <a:tabLst>
                <a:tab pos="6400800" algn="l"/>
              </a:tabLst>
            </a:pPr>
            <a:r>
              <a:rPr lang="en-US" sz="3600" b="1" dirty="0"/>
              <a:t>0 = Not addressed. </a:t>
            </a:r>
            <a:r>
              <a:rPr lang="en-US" sz="3600" dirty="0"/>
              <a:t>Neither the essay nor optional supplements (such as recommendation letters and leadership section) mention how they came to study at SPSCC.</a:t>
            </a:r>
          </a:p>
          <a:p>
            <a:pPr marL="463550" indent="0">
              <a:buNone/>
              <a:tabLst>
                <a:tab pos="6400800" algn="l"/>
              </a:tabLst>
            </a:pPr>
            <a:r>
              <a:rPr lang="en-US" sz="3600" b="1" dirty="0"/>
              <a:t>1 = Minimally addressed.</a:t>
            </a:r>
            <a:r>
              <a:rPr lang="en-US" sz="3600" dirty="0"/>
              <a:t>  Optional supplements to essay mention educational journey leading them to SPSCC.</a:t>
            </a:r>
          </a:p>
          <a:p>
            <a:pPr marL="463550" indent="0">
              <a:buNone/>
              <a:tabLst>
                <a:tab pos="6400800" algn="l"/>
              </a:tabLst>
            </a:pPr>
            <a:r>
              <a:rPr lang="en-US" sz="3600" b="1" dirty="0"/>
              <a:t>2 = Partially addressed. </a:t>
            </a:r>
            <a:r>
              <a:rPr lang="en-US" sz="3600" dirty="0"/>
              <a:t>Essay mentions past experiences that are relevant to their decision to come to SPSCC.</a:t>
            </a:r>
          </a:p>
          <a:p>
            <a:pPr marL="463550" indent="0">
              <a:buNone/>
              <a:tabLst>
                <a:tab pos="6400800" algn="l"/>
              </a:tabLst>
            </a:pPr>
            <a:r>
              <a:rPr lang="en-US" sz="3600" b="1" dirty="0"/>
              <a:t>3 = Fully addressed. </a:t>
            </a:r>
            <a:r>
              <a:rPr lang="en-US" sz="3600" dirty="0"/>
              <a:t>Essay tells a coherent story of why they are at SPSCC, connecting past experiences to their current studies and future goals.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201806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309712" cy="3683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Imagine:</a:t>
            </a:r>
          </a:p>
          <a:p>
            <a:pPr marL="0" indent="0">
              <a:buNone/>
            </a:pPr>
            <a:r>
              <a:rPr lang="en-US" sz="2800" dirty="0"/>
              <a:t>You are assigned 15 scholarship applications to review and score. You have never met any of the applicants, and you only have a few hours to read through the entire stack.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kind of applications would stand out?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754682" y="6492874"/>
            <a:ext cx="450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Learning Support Services | </a:t>
            </a:r>
            <a:r>
              <a:rPr lang="en-US" dirty="0">
                <a:solidFill>
                  <a:srgbClr val="FF9933"/>
                </a:solidFill>
              </a:rPr>
              <a:t>spscc.edu/students/learning </a:t>
            </a:r>
          </a:p>
        </p:txBody>
      </p:sp>
    </p:spTree>
    <p:extLst>
      <p:ext uri="{BB962C8B-B14F-4D97-AF65-F5344CB8AC3E}">
        <p14:creationId xmlns:p14="http://schemas.microsoft.com/office/powerpoint/2010/main" val="42510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747</TotalTime>
  <Words>904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Century Schoolbook</vt:lpstr>
      <vt:lpstr>Wingdings 2</vt:lpstr>
      <vt:lpstr>View</vt:lpstr>
      <vt:lpstr>Foundation Scholarship Essays</vt:lpstr>
      <vt:lpstr>Foundation Scholarship 2021</vt:lpstr>
      <vt:lpstr>You can do this</vt:lpstr>
      <vt:lpstr>On the agenda</vt:lpstr>
      <vt:lpstr>General Info and Q&amp;A</vt:lpstr>
      <vt:lpstr>Prompt &amp; Rubric</vt:lpstr>
      <vt:lpstr>Prompt &amp; Rubric</vt:lpstr>
      <vt:lpstr>Prompt &amp; Rubric</vt:lpstr>
      <vt:lpstr>Audience</vt:lpstr>
      <vt:lpstr>Audience</vt:lpstr>
      <vt:lpstr>Purpose</vt:lpstr>
      <vt:lpstr>Content</vt:lpstr>
      <vt:lpstr>Content</vt:lpstr>
      <vt:lpstr>Content</vt:lpstr>
      <vt:lpstr>Content</vt:lpstr>
      <vt:lpstr>Content: what NOT to write</vt:lpstr>
      <vt:lpstr>Content: what NOT to write</vt:lpstr>
      <vt:lpstr>Resources</vt:lpstr>
      <vt:lpstr>Foundation Scholarship Essays</vt:lpstr>
    </vt:vector>
  </TitlesOfParts>
  <Company>South Puget Sound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Scholarship Essay Workshop</dc:title>
  <dc:creator>Dorn, Christopher</dc:creator>
  <cp:lastModifiedBy>EditMyEnglish</cp:lastModifiedBy>
  <cp:revision>218</cp:revision>
  <dcterms:created xsi:type="dcterms:W3CDTF">2018-04-10T21:39:55Z</dcterms:created>
  <dcterms:modified xsi:type="dcterms:W3CDTF">2021-06-28T19:21:45Z</dcterms:modified>
</cp:coreProperties>
</file>