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4" r:id="rId5"/>
    <p:sldId id="394" r:id="rId6"/>
    <p:sldId id="257" r:id="rId7"/>
    <p:sldId id="402" r:id="rId8"/>
    <p:sldId id="395" r:id="rId9"/>
    <p:sldId id="417" r:id="rId10"/>
    <p:sldId id="405" r:id="rId11"/>
    <p:sldId id="408" r:id="rId12"/>
    <p:sldId id="403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390" r:id="rId2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s" id="{BB928E10-A69C-42F6-8B07-A2FEAC067766}">
          <p14:sldIdLst/>
        </p14:section>
        <p14:section name="Presentation" id="{ACC24B29-0CC7-491A-A98A-CF7CBDBE501E}">
          <p14:sldIdLst>
            <p14:sldId id="384"/>
            <p14:sldId id="394"/>
            <p14:sldId id="257"/>
            <p14:sldId id="402"/>
            <p14:sldId id="395"/>
            <p14:sldId id="417"/>
            <p14:sldId id="405"/>
            <p14:sldId id="408"/>
            <p14:sldId id="403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</p14:sldIdLst>
        </p14:section>
        <p14:section name="THANK YOU" id="{6CD91DAB-8EC3-4802-89E9-0F1C7022FB28}">
          <p14:sldIdLst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minway, Rip" initials="HR" lastIdx="2" clrIdx="0">
    <p:extLst>
      <p:ext uri="{19B8F6BF-5375-455C-9EA6-DF929625EA0E}">
        <p15:presenceInfo xmlns:p15="http://schemas.microsoft.com/office/powerpoint/2012/main" userId="S::rheminway@spscc.edu::f884d7db-112e-4262-a7de-a64b82a713f1" providerId="AD"/>
      </p:ext>
    </p:extLst>
  </p:cmAuthor>
  <p:cmAuthor id="2" name="Heminway, Rip" initials="HR [2]" lastIdx="1" clrIdx="1">
    <p:extLst>
      <p:ext uri="{19B8F6BF-5375-455C-9EA6-DF929625EA0E}">
        <p15:presenceInfo xmlns:p15="http://schemas.microsoft.com/office/powerpoint/2012/main" userId="S-1-5-21-2070835033-523582319-626134347-80030" providerId="AD"/>
      </p:ext>
    </p:extLst>
  </p:cmAuthor>
  <p:cmAuthor id="3" name="Parfait Bassalé" initials="PB" lastIdx="0" clrIdx="2">
    <p:extLst>
      <p:ext uri="{19B8F6BF-5375-455C-9EA6-DF929625EA0E}">
        <p15:presenceInfo xmlns:p15="http://schemas.microsoft.com/office/powerpoint/2012/main" userId="S-1-5-21-2070835033-523582319-626134347-34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24"/>
    <a:srgbClr val="E6E6E6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41715" autoAdjust="0"/>
  </p:normalViewPr>
  <p:slideViewPr>
    <p:cSldViewPr snapToGrid="0">
      <p:cViewPr varScale="1">
        <p:scale>
          <a:sx n="106" d="100"/>
          <a:sy n="106" d="100"/>
        </p:scale>
        <p:origin x="174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3768" y="1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82-4AAA-8419-0CFF0D3990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82-4AAA-8419-0CFF0D39909F}"/>
              </c:ext>
            </c:extLst>
          </c:dPt>
          <c:cat>
            <c:strRef>
              <c:f>Sheet1!$A$2:$A$3</c:f>
              <c:strCache>
                <c:ptCount val="2"/>
                <c:pt idx="0">
                  <c:v>Full Time</c:v>
                </c:pt>
                <c:pt idx="1">
                  <c:v>Part-Time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71.2</c:v>
                </c:pt>
                <c:pt idx="1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C-4687-B224-F420EEF9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Gender</a:t>
            </a:r>
            <a:r>
              <a:rPr lang="en-US" baseline="0" dirty="0"/>
              <a:t> Identity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Man</c:v>
                </c:pt>
                <c:pt idx="1">
                  <c:v>Woman</c:v>
                </c:pt>
                <c:pt idx="2">
                  <c:v>Non-binary</c:v>
                </c:pt>
                <c:pt idx="3">
                  <c:v>Genderqueer/Gender non-conforming</c:v>
                </c:pt>
                <c:pt idx="4">
                  <c:v>Identity not listed above (please state):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0.39500000000000002</c:v>
                </c:pt>
                <c:pt idx="1">
                  <c:v>0.53500000000000003</c:v>
                </c:pt>
                <c:pt idx="2">
                  <c:v>4.7E-2</c:v>
                </c:pt>
                <c:pt idx="3">
                  <c:v>1.2E-2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C-483E-8E66-42684A03FC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706124256"/>
        <c:axId val="706120648"/>
      </c:barChart>
      <c:catAx>
        <c:axId val="7061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0648"/>
        <c:crosses val="autoZero"/>
        <c:auto val="1"/>
        <c:lblAlgn val="ctr"/>
        <c:lblOffset val="100"/>
        <c:noMultiLvlLbl val="0"/>
      </c:catAx>
      <c:valAx>
        <c:axId val="7061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42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</a:t>
            </a:r>
            <a:r>
              <a:rPr lang="en-US" baseline="0" dirty="0"/>
              <a:t> Identity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</c:v>
                </c:pt>
                <c:pt idx="1">
                  <c:v>Woman</c:v>
                </c:pt>
                <c:pt idx="2">
                  <c:v>Non-binary</c:v>
                </c:pt>
                <c:pt idx="3">
                  <c:v>Genderqueer / Gender non-conforming</c:v>
                </c:pt>
                <c:pt idx="4">
                  <c:v>Identity not listed above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0.30399999999999999</c:v>
                </c:pt>
                <c:pt idx="1">
                  <c:v>0.61899999999999999</c:v>
                </c:pt>
                <c:pt idx="2">
                  <c:v>3.5999999999999997E-2</c:v>
                </c:pt>
                <c:pt idx="3">
                  <c:v>3.5999999999999997E-2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D-422D-8F41-5290F0A7D0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06125896"/>
        <c:axId val="706124584"/>
      </c:barChart>
      <c:catAx>
        <c:axId val="706125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4584"/>
        <c:crosses val="autoZero"/>
        <c:auto val="1"/>
        <c:lblAlgn val="ctr"/>
        <c:lblOffset val="100"/>
        <c:noMultiLvlLbl val="0"/>
      </c:catAx>
      <c:valAx>
        <c:axId val="70612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Race and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Sheet1!$A$2:$A$21</c:f>
              <c:strCache>
                <c:ptCount val="20"/>
                <c:pt idx="0">
                  <c:v>Native American/Alaska Native     Native American/Alaska Native</c:v>
                </c:pt>
                <c:pt idx="1">
                  <c:v>Asian     East Asian (e.g., Chinese, Japanese, Korean, Taiwanese)</c:v>
                </c:pt>
                <c:pt idx="2">
                  <c:v>     Filipina/o/x</c:v>
                </c:pt>
                <c:pt idx="3">
                  <c:v>Southeast Asian (e.g., Cambodian, Vietnamese, Hmong)</c:v>
                </c:pt>
                <c:pt idx="4">
                  <c:v>South Asian (e.g., Indian, Pakistani, Nepalese, Sri Lankan)</c:v>
                </c:pt>
                <c:pt idx="5">
                  <c:v>     Other Asian</c:v>
                </c:pt>
                <c:pt idx="6">
                  <c:v>Black     African American/Black</c:v>
                </c:pt>
                <c:pt idx="7">
                  <c:v>     African</c:v>
                </c:pt>
                <c:pt idx="8">
                  <c:v>     Caribbean</c:v>
                </c:pt>
                <c:pt idx="9">
                  <c:v>     Other Black</c:v>
                </c:pt>
                <c:pt idx="10">
                  <c:v>Native Hawaiian or Other Pacific Islander     Native Hawaiian or Other Pacific Islander</c:v>
                </c:pt>
                <c:pt idx="11">
                  <c:v>Hispanic/Latina/o/e/x     Mexican American/Chicana/o/e/x</c:v>
                </c:pt>
                <c:pt idx="12">
                  <c:v>     Puerto Rican</c:v>
                </c:pt>
                <c:pt idx="13">
                  <c:v>     Central American</c:v>
                </c:pt>
                <c:pt idx="14">
                  <c:v>     South American</c:v>
                </c:pt>
                <c:pt idx="15">
                  <c:v>     Other Hispanic or Latina/o/e/x</c:v>
                </c:pt>
                <c:pt idx="16">
                  <c:v>Middle Eastern     Middle Eastern</c:v>
                </c:pt>
                <c:pt idx="17">
                  <c:v>White     European</c:v>
                </c:pt>
                <c:pt idx="18">
                  <c:v>     Other White</c:v>
                </c:pt>
                <c:pt idx="19">
                  <c:v>Other     Please specify: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4.5283018867924527</c:v>
                </c:pt>
                <c:pt idx="1">
                  <c:v>9.0566037735849054</c:v>
                </c:pt>
                <c:pt idx="2">
                  <c:v>3.3962264150943398</c:v>
                </c:pt>
                <c:pt idx="3">
                  <c:v>3.0188679245283021</c:v>
                </c:pt>
                <c:pt idx="4">
                  <c:v>0.37735849056603776</c:v>
                </c:pt>
                <c:pt idx="5">
                  <c:v>0</c:v>
                </c:pt>
                <c:pt idx="6">
                  <c:v>4.9056603773584913</c:v>
                </c:pt>
                <c:pt idx="7">
                  <c:v>0.75471698113207553</c:v>
                </c:pt>
                <c:pt idx="8">
                  <c:v>0</c:v>
                </c:pt>
                <c:pt idx="9">
                  <c:v>0.37735849056603776</c:v>
                </c:pt>
                <c:pt idx="10">
                  <c:v>1.1320754716981132</c:v>
                </c:pt>
                <c:pt idx="11">
                  <c:v>8.3018867924528301</c:v>
                </c:pt>
                <c:pt idx="12">
                  <c:v>1.8867924528301887</c:v>
                </c:pt>
                <c:pt idx="13">
                  <c:v>1.1320754716981132</c:v>
                </c:pt>
                <c:pt idx="14">
                  <c:v>0.75471698113207553</c:v>
                </c:pt>
                <c:pt idx="15">
                  <c:v>1.8867924528301887</c:v>
                </c:pt>
                <c:pt idx="16">
                  <c:v>0.37735849056603776</c:v>
                </c:pt>
                <c:pt idx="17">
                  <c:v>46.415094339622641</c:v>
                </c:pt>
                <c:pt idx="18">
                  <c:v>9.433962264150944</c:v>
                </c:pt>
                <c:pt idx="19">
                  <c:v>2.2641509433962264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2-473C-A8D9-144D36D599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706124256"/>
        <c:axId val="706120648"/>
      </c:barChart>
      <c:catAx>
        <c:axId val="7061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0648"/>
        <c:crosses val="autoZero"/>
        <c:auto val="1"/>
        <c:lblAlgn val="ctr"/>
        <c:lblOffset val="100"/>
        <c:noMultiLvlLbl val="0"/>
      </c:catAx>
      <c:valAx>
        <c:axId val="7061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42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Administrative</a:t>
            </a:r>
            <a:r>
              <a:rPr lang="en-US" baseline="0" dirty="0"/>
              <a:t>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0B-4918-9CC5-191C8C6E1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0B-4918-9CC5-191C8C6E1F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0B-4918-9CC5-191C8C6E1F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0B-4918-9CC5-191C8C6E1F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0B-4918-9CC5-191C8C6E1F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Senior administrator (e.g., President, Chancellor, Vice-President, Dean)</c:v>
                </c:pt>
                <c:pt idx="1">
                  <c:v>Mid-level administrator/manager (e.g., Associate Dean, Assistant Dean, Director)</c:v>
                </c:pt>
                <c:pt idx="2">
                  <c:v>Staff (e.g., Administrative Assistant, Analyst, Skilled Craft Worker)</c:v>
                </c:pt>
                <c:pt idx="3">
                  <c:v>Graduate student employee</c:v>
                </c:pt>
                <c:pt idx="4">
                  <c:v>Other (e.g., Postdoctoral Researcher, Affiliate, Courtesy Staff)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9.4E-2</c:v>
                </c:pt>
                <c:pt idx="1">
                  <c:v>0.14199999999999999</c:v>
                </c:pt>
                <c:pt idx="2">
                  <c:v>0.74</c:v>
                </c:pt>
                <c:pt idx="3">
                  <c:v>8.0000000000000002E-3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D-422D-8F41-5290F0A7D0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Exempt/Classified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Exemtp/Classified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5C-4D9C-893D-1ED248C49F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5C-4D9C-893D-1ED248C49F3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Exempt</c:v>
                </c:pt>
                <c:pt idx="1">
                  <c:v>Non-exempt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0.622</c:v>
                </c:pt>
                <c:pt idx="1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C-4D9C-893D-1ED248C49F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Race and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Sheet1!$A$2:$A$21</c:f>
              <c:strCache>
                <c:ptCount val="20"/>
                <c:pt idx="0">
                  <c:v>Native American or Alaska Native     Native American or Alaska Native</c:v>
                </c:pt>
                <c:pt idx="1">
                  <c:v>Asian     East Asian (e.g., Chinese, Japanese, Korean, Taiwanese)</c:v>
                </c:pt>
                <c:pt idx="2">
                  <c:v>     Filipina/o/x</c:v>
                </c:pt>
                <c:pt idx="3">
                  <c:v>     Southeast Asian (e.g., Cambodian, Vietnamese, Hmong)</c:v>
                </c:pt>
                <c:pt idx="4">
                  <c:v>     South Asian (e.g., Indian, Pakistani, Nepalese, Sri Lankan)</c:v>
                </c:pt>
                <c:pt idx="5">
                  <c:v>     Other Asian</c:v>
                </c:pt>
                <c:pt idx="6">
                  <c:v>Black     African American/Black</c:v>
                </c:pt>
                <c:pt idx="7">
                  <c:v>     African</c:v>
                </c:pt>
                <c:pt idx="8">
                  <c:v>     Caribbean</c:v>
                </c:pt>
                <c:pt idx="9">
                  <c:v>     Other Black</c:v>
                </c:pt>
                <c:pt idx="10">
                  <c:v>Native Hawaiian or Other Pacific Islander     Native Hawaiian or Other Pacific Islander</c:v>
                </c:pt>
                <c:pt idx="11">
                  <c:v>Hispanic or Latina/o/e/x     Mexican American/Chicana/o/e/x</c:v>
                </c:pt>
                <c:pt idx="12">
                  <c:v>     Puerto Rican</c:v>
                </c:pt>
                <c:pt idx="13">
                  <c:v>     Central American</c:v>
                </c:pt>
                <c:pt idx="14">
                  <c:v>     South American</c:v>
                </c:pt>
                <c:pt idx="15">
                  <c:v>     Other Hispanic or Latina/o/e/x</c:v>
                </c:pt>
                <c:pt idx="16">
                  <c:v>Middle Eastern     Middle Eastern</c:v>
                </c:pt>
                <c:pt idx="17">
                  <c:v>White     European</c:v>
                </c:pt>
                <c:pt idx="18">
                  <c:v>     Other White</c:v>
                </c:pt>
                <c:pt idx="19">
                  <c:v>Other     Other, please specify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4.10958904109589</c:v>
                </c:pt>
                <c:pt idx="1">
                  <c:v>2.7397260273972601</c:v>
                </c:pt>
                <c:pt idx="2">
                  <c:v>2.054794520547945</c:v>
                </c:pt>
                <c:pt idx="3">
                  <c:v>2.7397260273972601</c:v>
                </c:pt>
                <c:pt idx="4">
                  <c:v>1.3698630136986301</c:v>
                </c:pt>
                <c:pt idx="5">
                  <c:v>1.3698630136986301</c:v>
                </c:pt>
                <c:pt idx="6">
                  <c:v>8.9041095890410951</c:v>
                </c:pt>
                <c:pt idx="7">
                  <c:v>0</c:v>
                </c:pt>
                <c:pt idx="8">
                  <c:v>0</c:v>
                </c:pt>
                <c:pt idx="9">
                  <c:v>0.68493150684931503</c:v>
                </c:pt>
                <c:pt idx="10">
                  <c:v>0.68493150684931503</c:v>
                </c:pt>
                <c:pt idx="11">
                  <c:v>6.1643835616438354</c:v>
                </c:pt>
                <c:pt idx="12">
                  <c:v>0.68493150684931503</c:v>
                </c:pt>
                <c:pt idx="13">
                  <c:v>0</c:v>
                </c:pt>
                <c:pt idx="14">
                  <c:v>0.68493150684931503</c:v>
                </c:pt>
                <c:pt idx="15">
                  <c:v>0.68493150684931503</c:v>
                </c:pt>
                <c:pt idx="16">
                  <c:v>0.68493150684931503</c:v>
                </c:pt>
                <c:pt idx="17">
                  <c:v>55.479452054794521</c:v>
                </c:pt>
                <c:pt idx="18">
                  <c:v>10.273972602739725</c:v>
                </c:pt>
                <c:pt idx="19">
                  <c:v>0.68493150684931503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C-483E-8E66-42684A03FC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706124256"/>
        <c:axId val="706120648"/>
      </c:barChart>
      <c:catAx>
        <c:axId val="7061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0648"/>
        <c:crosses val="autoZero"/>
        <c:auto val="1"/>
        <c:lblAlgn val="ctr"/>
        <c:lblOffset val="100"/>
        <c:noMultiLvlLbl val="0"/>
      </c:catAx>
      <c:valAx>
        <c:axId val="7061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242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Track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DD-411F-BA73-F6545D9206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DD-411F-BA73-F6545D9206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DD-411F-BA73-F6545D9206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Tenured</c:v>
                </c:pt>
                <c:pt idx="1">
                  <c:v>Probationary, Tenure Track</c:v>
                </c:pt>
                <c:pt idx="2">
                  <c:v>Renewable Contract Instructor (e.g., Adjunct)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0.51100000000000001</c:v>
                </c:pt>
                <c:pt idx="1">
                  <c:v>0.111</c:v>
                </c:pt>
                <c:pt idx="2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D-422D-8F41-5290F0A7D0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Exempt/Classified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Professor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5C-4D9C-893D-1ED248C49F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5C-4D9C-893D-1ED248C49F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DB-4A68-90A4-6B9F663378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DB-4A68-90A4-6B9F6633787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Instructor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0.57799999999999996</c:v>
                </c:pt>
                <c:pt idx="1">
                  <c:v>0.111</c:v>
                </c:pt>
                <c:pt idx="2">
                  <c:v>4.3999999999999997E-2</c:v>
                </c:pt>
                <c:pt idx="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C-4D9C-893D-1ED248C49F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F38C7-3391-4DAA-80F5-BCF40FAD52B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Campus Climate Assessments</a:t>
          </a:r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B6CE2071-3DB2-42A4-B401-A15B3B58E2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Tool selection HERI (UCLA) – </a:t>
          </a:r>
          <a:r>
            <a:rPr lang="en-US" b="1" dirty="0">
              <a:solidFill>
                <a:schemeClr val="tx1"/>
              </a:solidFill>
            </a:rPr>
            <a:t>Spring 2021</a:t>
          </a:r>
        </a:p>
      </dgm:t>
    </dgm:pt>
    <dgm:pt modelId="{985B1032-733C-44E1-90BA-0B1CEF1CDBD8}" type="parTrans" cxnId="{0D98E643-8463-4D17-8E4E-B01CF169871A}">
      <dgm:prSet/>
      <dgm:spPr/>
      <dgm:t>
        <a:bodyPr/>
        <a:lstStyle/>
        <a:p>
          <a:endParaRPr lang="en-US"/>
        </a:p>
      </dgm:t>
    </dgm:pt>
    <dgm:pt modelId="{0184857A-901E-461D-B63D-D11336B1038D}" type="sibTrans" cxnId="{0D98E643-8463-4D17-8E4E-B01CF169871A}">
      <dgm:prSet/>
      <dgm:spPr/>
      <dgm:t>
        <a:bodyPr/>
        <a:lstStyle/>
        <a:p>
          <a:endParaRPr lang="en-US"/>
        </a:p>
      </dgm:t>
    </dgm:pt>
    <dgm:pt modelId="{6A39780B-C28D-4889-B147-36FEF23C896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Survey results – </a:t>
          </a:r>
          <a:r>
            <a:rPr lang="en-US" b="1" dirty="0">
              <a:solidFill>
                <a:schemeClr val="tx1"/>
              </a:solidFill>
            </a:rPr>
            <a:t>May 2022</a:t>
          </a:r>
        </a:p>
      </dgm:t>
    </dgm:pt>
    <dgm:pt modelId="{9083F39A-7529-47A8-9155-7CEC823EBD82}" type="parTrans" cxnId="{DD4B02E5-886A-4203-A946-5033C54F667B}">
      <dgm:prSet/>
      <dgm:spPr/>
      <dgm:t>
        <a:bodyPr/>
        <a:lstStyle/>
        <a:p>
          <a:endParaRPr lang="en-US"/>
        </a:p>
      </dgm:t>
    </dgm:pt>
    <dgm:pt modelId="{7AE90EA5-0C8F-4F11-AC73-2D906D662CA9}" type="sibTrans" cxnId="{DD4B02E5-886A-4203-A946-5033C54F667B}">
      <dgm:prSet/>
      <dgm:spPr/>
      <dgm:t>
        <a:bodyPr/>
        <a:lstStyle/>
        <a:p>
          <a:endParaRPr lang="en-US"/>
        </a:p>
      </dgm:t>
    </dgm:pt>
    <dgm:pt modelId="{731C0858-350D-4B95-9B58-FA6D1A17A58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Survey administration (Every 3 years) – </a:t>
          </a:r>
          <a:r>
            <a:rPr lang="en-US" b="1" dirty="0">
              <a:solidFill>
                <a:schemeClr val="tx1"/>
              </a:solidFill>
            </a:rPr>
            <a:t>Fall 2021</a:t>
          </a:r>
        </a:p>
      </dgm:t>
    </dgm:pt>
    <dgm:pt modelId="{40A4B9E3-2A25-4527-B8E9-25FC513C1340}" type="parTrans" cxnId="{55C213D7-B887-4110-A98E-21679E7C010D}">
      <dgm:prSet/>
      <dgm:spPr/>
      <dgm:t>
        <a:bodyPr/>
        <a:lstStyle/>
        <a:p>
          <a:endParaRPr lang="en-US"/>
        </a:p>
      </dgm:t>
    </dgm:pt>
    <dgm:pt modelId="{B2A71971-2168-488A-89C1-4774F598A1E9}" type="sibTrans" cxnId="{55C213D7-B887-4110-A98E-21679E7C010D}">
      <dgm:prSet/>
      <dgm:spPr/>
      <dgm:t>
        <a:bodyPr/>
        <a:lstStyle/>
        <a:p>
          <a:endParaRPr lang="en-US"/>
        </a:p>
      </dgm:t>
    </dgm:pt>
    <dgm:pt modelId="{E1288D0C-DD1C-43C1-9E0A-42EEC72F004E}">
      <dgm:prSet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Listening and Feedback Sessions</a:t>
          </a:r>
        </a:p>
      </dgm:t>
    </dgm:pt>
    <dgm:pt modelId="{9FF7DABA-104F-4E84-9ADF-AE950B5F715D}" type="parTrans" cxnId="{46B42321-4E43-4F5D-A463-EC12EFC2EA0D}">
      <dgm:prSet/>
      <dgm:spPr/>
      <dgm:t>
        <a:bodyPr/>
        <a:lstStyle/>
        <a:p>
          <a:endParaRPr lang="en-US"/>
        </a:p>
      </dgm:t>
    </dgm:pt>
    <dgm:pt modelId="{28C8175D-E5CD-41CF-93C8-E5509D2B0244}" type="sibTrans" cxnId="{46B42321-4E43-4F5D-A463-EC12EFC2EA0D}">
      <dgm:prSet/>
      <dgm:spPr/>
      <dgm:t>
        <a:bodyPr/>
        <a:lstStyle/>
        <a:p>
          <a:endParaRPr lang="en-US"/>
        </a:p>
      </dgm:t>
    </dgm:pt>
    <dgm:pt modelId="{32FF9799-0E1C-4AA6-B32A-ED43A3DD852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Final Results and Discussions – Fall 2022</a:t>
          </a:r>
        </a:p>
      </dgm:t>
    </dgm:pt>
    <dgm:pt modelId="{B3F0DE89-FE74-4FEF-8B3C-61178D380A6A}" type="parTrans" cxnId="{A6593B59-E595-4BCD-B219-1880BFC8F8D5}">
      <dgm:prSet/>
      <dgm:spPr/>
      <dgm:t>
        <a:bodyPr/>
        <a:lstStyle/>
        <a:p>
          <a:endParaRPr lang="en-US"/>
        </a:p>
      </dgm:t>
    </dgm:pt>
    <dgm:pt modelId="{32B5273C-7948-4069-AD5E-FCE46A1731BB}" type="sibTrans" cxnId="{A6593B59-E595-4BCD-B219-1880BFC8F8D5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2"/>
      <dgm:spPr/>
    </dgm:pt>
    <dgm:pt modelId="{1E84F2AC-DBEF-4F74-A6C5-24279D47D366}" type="pres">
      <dgm:prSet presAssocID="{AA4F38C7-3391-4DAA-80F5-BCF40FAD52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2">
        <dgm:presLayoutVars>
          <dgm:bulletEnabled val="1"/>
        </dgm:presLayoutVars>
      </dgm:prSet>
      <dgm:spPr/>
    </dgm:pt>
    <dgm:pt modelId="{454FC257-B4AA-4864-B02C-E6AB994C9D07}" type="pres">
      <dgm:prSet presAssocID="{AA811065-57E7-4392-9FC1-60F08F71A8AA}" presName="spaceBetweenRectangles" presStyleCnt="0"/>
      <dgm:spPr/>
    </dgm:pt>
    <dgm:pt modelId="{E0D1AE50-09A3-40BB-84CA-2B35379A0BA7}" type="pres">
      <dgm:prSet presAssocID="{E1288D0C-DD1C-43C1-9E0A-42EEC72F004E}" presName="parentLin" presStyleCnt="0"/>
      <dgm:spPr/>
    </dgm:pt>
    <dgm:pt modelId="{7054F2AE-AB0C-42BA-9BE2-6E1B44F0A4A0}" type="pres">
      <dgm:prSet presAssocID="{E1288D0C-DD1C-43C1-9E0A-42EEC72F004E}" presName="parentLeftMargin" presStyleLbl="node1" presStyleIdx="0" presStyleCnt="2"/>
      <dgm:spPr/>
    </dgm:pt>
    <dgm:pt modelId="{6180322B-A1F1-4E43-AF60-7143C31F4182}" type="pres">
      <dgm:prSet presAssocID="{E1288D0C-DD1C-43C1-9E0A-42EEC72F00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5E1E2C-E217-422C-9142-AE4FE88E10E4}" type="pres">
      <dgm:prSet presAssocID="{E1288D0C-DD1C-43C1-9E0A-42EEC72F004E}" presName="negativeSpace" presStyleCnt="0"/>
      <dgm:spPr/>
    </dgm:pt>
    <dgm:pt modelId="{DED9974E-4574-449E-A6B3-D42C8D21E0BE}" type="pres">
      <dgm:prSet presAssocID="{E1288D0C-DD1C-43C1-9E0A-42EEC72F004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B94E1C-DE9B-4986-B0EF-0AE7B04DC895}" type="presOf" srcId="{32FF9799-0E1C-4AA6-B32A-ED43A3DD8522}" destId="{DED9974E-4574-449E-A6B3-D42C8D21E0BE}" srcOrd="0" destOrd="0" presId="urn:microsoft.com/office/officeart/2005/8/layout/list1"/>
    <dgm:cxn modelId="{31205D20-DE52-443A-B64F-B29ACB056E33}" type="presOf" srcId="{E1288D0C-DD1C-43C1-9E0A-42EEC72F004E}" destId="{7054F2AE-AB0C-42BA-9BE2-6E1B44F0A4A0}" srcOrd="0" destOrd="0" presId="urn:microsoft.com/office/officeart/2005/8/layout/list1"/>
    <dgm:cxn modelId="{46B42321-4E43-4F5D-A463-EC12EFC2EA0D}" srcId="{1EA51971-5BFD-4338-9AF9-0DD57B4DF64E}" destId="{E1288D0C-DD1C-43C1-9E0A-42EEC72F004E}" srcOrd="1" destOrd="0" parTransId="{9FF7DABA-104F-4E84-9ADF-AE950B5F715D}" sibTransId="{28C8175D-E5CD-41CF-93C8-E5509D2B0244}"/>
    <dgm:cxn modelId="{7773F55E-3478-430F-A0AF-7A2CBDC5BFBB}" type="presOf" srcId="{731C0858-350D-4B95-9B58-FA6D1A17A58A}" destId="{C1DBD40C-BE6F-4A5B-BF63-FFB9AE1D9015}" srcOrd="0" destOrd="1" presId="urn:microsoft.com/office/officeart/2005/8/layout/list1"/>
    <dgm:cxn modelId="{0D98E643-8463-4D17-8E4E-B01CF169871A}" srcId="{AA4F38C7-3391-4DAA-80F5-BCF40FAD52B7}" destId="{B6CE2071-3DB2-42A4-B401-A15B3B58E2D8}" srcOrd="0" destOrd="0" parTransId="{985B1032-733C-44E1-90BA-0B1CEF1CDBD8}" sibTransId="{0184857A-901E-461D-B63D-D11336B1038D}"/>
    <dgm:cxn modelId="{853C6172-2361-4C1B-82A0-5DE567F3449B}" type="presOf" srcId="{B6CE2071-3DB2-42A4-B401-A15B3B58E2D8}" destId="{C1DBD40C-BE6F-4A5B-BF63-FFB9AE1D9015}" srcOrd="0" destOrd="0" presId="urn:microsoft.com/office/officeart/2005/8/layout/list1"/>
    <dgm:cxn modelId="{D7F87573-A7A0-4F43-BE4E-DB85A72F7CBD}" type="presOf" srcId="{E1288D0C-DD1C-43C1-9E0A-42EEC72F004E}" destId="{6180322B-A1F1-4E43-AF60-7143C31F4182}" srcOrd="1" destOrd="0" presId="urn:microsoft.com/office/officeart/2005/8/layout/list1"/>
    <dgm:cxn modelId="{A6593B59-E595-4BCD-B219-1880BFC8F8D5}" srcId="{E1288D0C-DD1C-43C1-9E0A-42EEC72F004E}" destId="{32FF9799-0E1C-4AA6-B32A-ED43A3DD8522}" srcOrd="0" destOrd="0" parTransId="{B3F0DE89-FE74-4FEF-8B3C-61178D380A6A}" sibTransId="{32B5273C-7948-4069-AD5E-FCE46A1731BB}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55C213D7-B887-4110-A98E-21679E7C010D}" srcId="{AA4F38C7-3391-4DAA-80F5-BCF40FAD52B7}" destId="{731C0858-350D-4B95-9B58-FA6D1A17A58A}" srcOrd="1" destOrd="0" parTransId="{40A4B9E3-2A25-4527-B8E9-25FC513C1340}" sibTransId="{B2A71971-2168-488A-89C1-4774F598A1E9}"/>
    <dgm:cxn modelId="{10CD01DE-4675-4856-B54D-82ECB0D63D9A}" type="presOf" srcId="{6A39780B-C28D-4889-B147-36FEF23C896B}" destId="{C1DBD40C-BE6F-4A5B-BF63-FFB9AE1D9015}" srcOrd="0" destOrd="2" presId="urn:microsoft.com/office/officeart/2005/8/layout/list1"/>
    <dgm:cxn modelId="{DD4B02E5-886A-4203-A946-5033C54F667B}" srcId="{AA4F38C7-3391-4DAA-80F5-BCF40FAD52B7}" destId="{6A39780B-C28D-4889-B147-36FEF23C896B}" srcOrd="2" destOrd="0" parTransId="{9083F39A-7529-47A8-9155-7CEC823EBD82}" sibTransId="{7AE90EA5-0C8F-4F11-AC73-2D906D662CA9}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  <dgm:cxn modelId="{7CD77A3C-48EE-4F09-B400-061F9D61C4F5}" type="presParOf" srcId="{2841EB5C-E9FB-4C4C-A20E-5C0695763D89}" destId="{454FC257-B4AA-4864-B02C-E6AB994C9D07}" srcOrd="3" destOrd="0" presId="urn:microsoft.com/office/officeart/2005/8/layout/list1"/>
    <dgm:cxn modelId="{D02F7A0B-E867-4337-B0EA-5AEE518F88F3}" type="presParOf" srcId="{2841EB5C-E9FB-4C4C-A20E-5C0695763D89}" destId="{E0D1AE50-09A3-40BB-84CA-2B35379A0BA7}" srcOrd="4" destOrd="0" presId="urn:microsoft.com/office/officeart/2005/8/layout/list1"/>
    <dgm:cxn modelId="{A22C5E24-6AB6-48EC-BFFE-8828BDD7B85A}" type="presParOf" srcId="{E0D1AE50-09A3-40BB-84CA-2B35379A0BA7}" destId="{7054F2AE-AB0C-42BA-9BE2-6E1B44F0A4A0}" srcOrd="0" destOrd="0" presId="urn:microsoft.com/office/officeart/2005/8/layout/list1"/>
    <dgm:cxn modelId="{5EDAAE7D-65D8-4145-8165-4B3F7B0B4A27}" type="presParOf" srcId="{E0D1AE50-09A3-40BB-84CA-2B35379A0BA7}" destId="{6180322B-A1F1-4E43-AF60-7143C31F4182}" srcOrd="1" destOrd="0" presId="urn:microsoft.com/office/officeart/2005/8/layout/list1"/>
    <dgm:cxn modelId="{E8FE47C8-27F2-4C55-B3FA-6EED8DCC5CEF}" type="presParOf" srcId="{2841EB5C-E9FB-4C4C-A20E-5C0695763D89}" destId="{E15E1E2C-E217-422C-9142-AE4FE88E10E4}" srcOrd="5" destOrd="0" presId="urn:microsoft.com/office/officeart/2005/8/layout/list1"/>
    <dgm:cxn modelId="{7E5314F8-3A86-4FA0-B2DB-35E3E7B39E99}" type="presParOf" srcId="{2841EB5C-E9FB-4C4C-A20E-5C0695763D89}" destId="{DED9974E-4574-449E-A6B3-D42C8D21E0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This College… (</a:t>
          </a:r>
          <a:r>
            <a:rPr lang="en-US" b="1" i="1" dirty="0"/>
            <a:t>% Strongly Agree &amp; Agree)</a:t>
          </a:r>
          <a:endParaRPr lang="en-US" b="1" dirty="0"/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F15038B1-FC0A-4EE6-94CD-4BDD96B32D3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Encourages students to have a public voice and share their ideas openly </a:t>
          </a:r>
          <a:r>
            <a:rPr lang="en-US" b="1" dirty="0"/>
            <a:t>91.2%</a:t>
          </a:r>
        </a:p>
      </dgm:t>
    </dgm:pt>
    <dgm:pt modelId="{26493A4C-440D-4A21-AAED-E70709EA1EB9}" type="parTrans" cxnId="{42824C5F-0D09-4AE5-9FE2-DA33711680F9}">
      <dgm:prSet/>
      <dgm:spPr/>
      <dgm:t>
        <a:bodyPr/>
        <a:lstStyle/>
        <a:p>
          <a:endParaRPr lang="en-US"/>
        </a:p>
      </dgm:t>
    </dgm:pt>
    <dgm:pt modelId="{F1634789-E8A8-4060-A147-5C4342175901}" type="sibTrans" cxnId="{42824C5F-0D09-4AE5-9FE2-DA33711680F9}">
      <dgm:prSet/>
      <dgm:spPr/>
      <dgm:t>
        <a:bodyPr/>
        <a:lstStyle/>
        <a:p>
          <a:endParaRPr lang="en-US"/>
        </a:p>
      </dgm:t>
    </dgm:pt>
    <dgm:pt modelId="{D8E80263-91B1-43CA-B9F2-A0B8D84062C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Has a long-standing commitment to diversity </a:t>
          </a:r>
          <a:r>
            <a:rPr lang="en-US" b="1" dirty="0"/>
            <a:t>94.0%</a:t>
          </a:r>
        </a:p>
      </dgm:t>
    </dgm:pt>
    <dgm:pt modelId="{9EB02FD9-9058-4B9C-9563-0032B2D1F9D1}" type="parTrans" cxnId="{341FE684-D2D6-4BC1-8A47-647B6AB7C0FE}">
      <dgm:prSet/>
      <dgm:spPr/>
      <dgm:t>
        <a:bodyPr/>
        <a:lstStyle/>
        <a:p>
          <a:endParaRPr lang="en-US"/>
        </a:p>
      </dgm:t>
    </dgm:pt>
    <dgm:pt modelId="{F9DFABB0-6C0A-4441-BB1C-CAE9700CFD9E}" type="sibTrans" cxnId="{341FE684-D2D6-4BC1-8A47-647B6AB7C0FE}">
      <dgm:prSet/>
      <dgm:spPr/>
      <dgm:t>
        <a:bodyPr/>
        <a:lstStyle/>
        <a:p>
          <a:endParaRPr lang="en-US"/>
        </a:p>
      </dgm:t>
    </dgm:pt>
    <dgm:pt modelId="{BF66C243-C4E4-403B-8F6B-54BEA861D72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Accurately reflects the diversity of its student body in publications (e.g., brochures, website) </a:t>
          </a:r>
          <a:r>
            <a:rPr lang="en-US" b="1" i="1" dirty="0"/>
            <a:t>96.1%</a:t>
          </a:r>
          <a:endParaRPr lang="en-US" b="1" dirty="0"/>
        </a:p>
      </dgm:t>
    </dgm:pt>
    <dgm:pt modelId="{D2394C6A-93C8-4D99-BA68-EEF9F7A1EC8C}" type="parTrans" cxnId="{9627A144-1B25-4361-8392-B737A1B2BADD}">
      <dgm:prSet/>
      <dgm:spPr/>
      <dgm:t>
        <a:bodyPr/>
        <a:lstStyle/>
        <a:p>
          <a:endParaRPr lang="en-US"/>
        </a:p>
      </dgm:t>
    </dgm:pt>
    <dgm:pt modelId="{546A5EF0-AB86-43DF-8162-B742D265259C}" type="sibTrans" cxnId="{9627A144-1B25-4361-8392-B737A1B2BADD}">
      <dgm:prSet/>
      <dgm:spPr/>
      <dgm:t>
        <a:bodyPr/>
        <a:lstStyle/>
        <a:p>
          <a:endParaRPr lang="en-US"/>
        </a:p>
      </dgm:t>
    </dgm:pt>
    <dgm:pt modelId="{9709704E-B9A1-4E00-9609-8854DB555DB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Promotes the appreciation of cultural differences </a:t>
          </a:r>
          <a:r>
            <a:rPr lang="en-US" b="1" dirty="0"/>
            <a:t>97.2%</a:t>
          </a:r>
        </a:p>
      </dgm:t>
    </dgm:pt>
    <dgm:pt modelId="{F7DAF286-0730-4F2D-8EFB-CC82626E2B0D}" type="parTrans" cxnId="{1D8BA081-62FF-4CB6-AA6B-C895A5525CFE}">
      <dgm:prSet/>
      <dgm:spPr/>
      <dgm:t>
        <a:bodyPr/>
        <a:lstStyle/>
        <a:p>
          <a:endParaRPr lang="en-US"/>
        </a:p>
      </dgm:t>
    </dgm:pt>
    <dgm:pt modelId="{2AA22343-E086-4EA7-B173-59EA1316B9B5}" type="sibTrans" cxnId="{1D8BA081-62FF-4CB6-AA6B-C895A5525CFE}">
      <dgm:prSet/>
      <dgm:spPr/>
      <dgm:t>
        <a:bodyPr/>
        <a:lstStyle/>
        <a:p>
          <a:endParaRPr lang="en-US"/>
        </a:p>
      </dgm:t>
    </dgm:pt>
    <dgm:pt modelId="{A9C70149-9314-4C27-B32C-67565460E78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Students here are willing to talk about equity, injustice, and group differences </a:t>
          </a:r>
          <a:r>
            <a:rPr lang="en-US" b="1" i="1" dirty="0"/>
            <a:t>87.3%</a:t>
          </a:r>
          <a:endParaRPr lang="en-US" b="1" dirty="0"/>
        </a:p>
      </dgm:t>
    </dgm:pt>
    <dgm:pt modelId="{95EF9E2E-DEF7-44FF-9D2A-35E635070CB4}" type="parTrans" cxnId="{2142A75D-8C7C-4FF8-96E1-65F6E0479FBE}">
      <dgm:prSet/>
      <dgm:spPr/>
      <dgm:t>
        <a:bodyPr/>
        <a:lstStyle/>
        <a:p>
          <a:endParaRPr lang="en-US"/>
        </a:p>
      </dgm:t>
    </dgm:pt>
    <dgm:pt modelId="{F2FF0426-6417-444D-BDDC-6502F02B6362}" type="sibTrans" cxnId="{2142A75D-8C7C-4FF8-96E1-65F6E0479FBE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1"/>
      <dgm:spPr/>
    </dgm:pt>
    <dgm:pt modelId="{1E84F2AC-DBEF-4F74-A6C5-24279D47D366}" type="pres">
      <dgm:prSet presAssocID="{AA4F38C7-3391-4DAA-80F5-BCF40FAD52B7}" presName="parentText" presStyleLbl="node1" presStyleIdx="0" presStyleCnt="1" custScaleX="110890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6DBE1E-9ECE-4C8B-A7F3-A7D9F4BABD07}" type="presOf" srcId="{F15038B1-FC0A-4EE6-94CD-4BDD96B32D32}" destId="{C1DBD40C-BE6F-4A5B-BF63-FFB9AE1D9015}" srcOrd="0" destOrd="0" presId="urn:microsoft.com/office/officeart/2005/8/layout/list1"/>
    <dgm:cxn modelId="{2142A75D-8C7C-4FF8-96E1-65F6E0479FBE}" srcId="{AA4F38C7-3391-4DAA-80F5-BCF40FAD52B7}" destId="{A9C70149-9314-4C27-B32C-67565460E78F}" srcOrd="4" destOrd="0" parTransId="{95EF9E2E-DEF7-44FF-9D2A-35E635070CB4}" sibTransId="{F2FF0426-6417-444D-BDDC-6502F02B6362}"/>
    <dgm:cxn modelId="{42824C5F-0D09-4AE5-9FE2-DA33711680F9}" srcId="{AA4F38C7-3391-4DAA-80F5-BCF40FAD52B7}" destId="{F15038B1-FC0A-4EE6-94CD-4BDD96B32D32}" srcOrd="0" destOrd="0" parTransId="{26493A4C-440D-4A21-AAED-E70709EA1EB9}" sibTransId="{F1634789-E8A8-4060-A147-5C4342175901}"/>
    <dgm:cxn modelId="{9627A144-1B25-4361-8392-B737A1B2BADD}" srcId="{AA4F38C7-3391-4DAA-80F5-BCF40FAD52B7}" destId="{BF66C243-C4E4-403B-8F6B-54BEA861D721}" srcOrd="2" destOrd="0" parTransId="{D2394C6A-93C8-4D99-BA68-EEF9F7A1EC8C}" sibTransId="{546A5EF0-AB86-43DF-8162-B742D265259C}"/>
    <dgm:cxn modelId="{1D8BA081-62FF-4CB6-AA6B-C895A5525CFE}" srcId="{AA4F38C7-3391-4DAA-80F5-BCF40FAD52B7}" destId="{9709704E-B9A1-4E00-9609-8854DB555DB4}" srcOrd="3" destOrd="0" parTransId="{F7DAF286-0730-4F2D-8EFB-CC82626E2B0D}" sibTransId="{2AA22343-E086-4EA7-B173-59EA1316B9B5}"/>
    <dgm:cxn modelId="{341FE684-D2D6-4BC1-8A47-647B6AB7C0FE}" srcId="{AA4F38C7-3391-4DAA-80F5-BCF40FAD52B7}" destId="{D8E80263-91B1-43CA-B9F2-A0B8D84062CA}" srcOrd="1" destOrd="0" parTransId="{9EB02FD9-9058-4B9C-9563-0032B2D1F9D1}" sibTransId="{F9DFABB0-6C0A-4441-BB1C-CAE9700CFD9E}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174CE3BA-AEB8-4A27-AD27-66D1FC15288D}" type="presOf" srcId="{9709704E-B9A1-4E00-9609-8854DB555DB4}" destId="{C1DBD40C-BE6F-4A5B-BF63-FFB9AE1D9015}" srcOrd="0" destOrd="3" presId="urn:microsoft.com/office/officeart/2005/8/layout/list1"/>
    <dgm:cxn modelId="{4ADB72BC-70A9-4BD1-827A-5559A523B5CF}" type="presOf" srcId="{A9C70149-9314-4C27-B32C-67565460E78F}" destId="{C1DBD40C-BE6F-4A5B-BF63-FFB9AE1D9015}" srcOrd="0" destOrd="4" presId="urn:microsoft.com/office/officeart/2005/8/layout/list1"/>
    <dgm:cxn modelId="{E674ACD4-A217-4E47-8A16-BCCC081053FE}" type="presOf" srcId="{BF66C243-C4E4-403B-8F6B-54BEA861D721}" destId="{C1DBD40C-BE6F-4A5B-BF63-FFB9AE1D9015}" srcOrd="0" destOrd="2" presId="urn:microsoft.com/office/officeart/2005/8/layout/list1"/>
    <dgm:cxn modelId="{C7898DE6-2771-409F-A2C3-6D57B761C716}" type="presOf" srcId="{D8E80263-91B1-43CA-B9F2-A0B8D84062CA}" destId="{C1DBD40C-BE6F-4A5B-BF63-FFB9AE1D9015}" srcOrd="0" destOrd="1" presId="urn:microsoft.com/office/officeart/2005/8/layout/list1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Satisfaction with (</a:t>
          </a:r>
          <a:r>
            <a:rPr lang="en-US" b="1" i="1" dirty="0"/>
            <a:t>Strongly Satisfied &amp; Satisfied)</a:t>
          </a:r>
          <a:endParaRPr lang="en-US" b="1" dirty="0"/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F15038B1-FC0A-4EE6-94CD-4BDD96B32D3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Racial/ethnic diversity of the faculty </a:t>
          </a:r>
          <a:r>
            <a:rPr lang="en-US" b="1" dirty="0"/>
            <a:t>57.7%</a:t>
          </a:r>
        </a:p>
      </dgm:t>
    </dgm:pt>
    <dgm:pt modelId="{26493A4C-440D-4A21-AAED-E70709EA1EB9}" type="parTrans" cxnId="{42824C5F-0D09-4AE5-9FE2-DA33711680F9}">
      <dgm:prSet/>
      <dgm:spPr/>
      <dgm:t>
        <a:bodyPr/>
        <a:lstStyle/>
        <a:p>
          <a:endParaRPr lang="en-US"/>
        </a:p>
      </dgm:t>
    </dgm:pt>
    <dgm:pt modelId="{F1634789-E8A8-4060-A147-5C4342175901}" type="sibTrans" cxnId="{42824C5F-0D09-4AE5-9FE2-DA33711680F9}">
      <dgm:prSet/>
      <dgm:spPr/>
      <dgm:t>
        <a:bodyPr/>
        <a:lstStyle/>
        <a:p>
          <a:endParaRPr lang="en-US"/>
        </a:p>
      </dgm:t>
    </dgm:pt>
    <dgm:pt modelId="{48640FF2-8AE7-42D1-99F3-040835D038FF}">
      <dgm:prSet/>
      <dgm:spPr/>
      <dgm:t>
        <a:bodyPr/>
        <a:lstStyle/>
        <a:p>
          <a:r>
            <a:rPr lang="en-US" i="1" dirty="0"/>
            <a:t>Racial/ethnic diversity of the staff </a:t>
          </a:r>
          <a:r>
            <a:rPr lang="en-US" b="1" dirty="0"/>
            <a:t>58.7%</a:t>
          </a:r>
        </a:p>
      </dgm:t>
    </dgm:pt>
    <dgm:pt modelId="{4A996704-D3CB-4970-B025-731B8257D5E6}" type="parTrans" cxnId="{83B90E8D-1561-4B4D-89FF-8D43BCE8789D}">
      <dgm:prSet/>
      <dgm:spPr/>
      <dgm:t>
        <a:bodyPr/>
        <a:lstStyle/>
        <a:p>
          <a:endParaRPr lang="en-US"/>
        </a:p>
      </dgm:t>
    </dgm:pt>
    <dgm:pt modelId="{328A9FD0-C2F7-404F-9BB5-3CA22F6709F0}" type="sibTrans" cxnId="{83B90E8D-1561-4B4D-89FF-8D43BCE8789D}">
      <dgm:prSet/>
      <dgm:spPr/>
      <dgm:t>
        <a:bodyPr/>
        <a:lstStyle/>
        <a:p>
          <a:endParaRPr lang="en-US"/>
        </a:p>
      </dgm:t>
    </dgm:pt>
    <dgm:pt modelId="{7B4AE2D2-D0F5-44A5-92D9-325D57481B84}">
      <dgm:prSet/>
      <dgm:spPr/>
      <dgm:t>
        <a:bodyPr/>
        <a:lstStyle/>
        <a:p>
          <a:r>
            <a:rPr lang="en-US" i="1" dirty="0"/>
            <a:t>Socioeconomic diversity of the student body </a:t>
          </a:r>
          <a:r>
            <a:rPr lang="en-US" b="1" dirty="0"/>
            <a:t>60.4%</a:t>
          </a:r>
        </a:p>
      </dgm:t>
    </dgm:pt>
    <dgm:pt modelId="{1CCD9148-3BC1-4BB9-AC9B-46C434889A4E}" type="parTrans" cxnId="{07E21E4F-D247-4767-97C4-095567CDCE69}">
      <dgm:prSet/>
      <dgm:spPr/>
      <dgm:t>
        <a:bodyPr/>
        <a:lstStyle/>
        <a:p>
          <a:endParaRPr lang="en-US"/>
        </a:p>
      </dgm:t>
    </dgm:pt>
    <dgm:pt modelId="{D1207945-DF17-46D2-A571-50EB5CAADB69}" type="sibTrans" cxnId="{07E21E4F-D247-4767-97C4-095567CDCE69}">
      <dgm:prSet/>
      <dgm:spPr/>
      <dgm:t>
        <a:bodyPr/>
        <a:lstStyle/>
        <a:p>
          <a:endParaRPr lang="en-US"/>
        </a:p>
      </dgm:t>
    </dgm:pt>
    <dgm:pt modelId="{B530BCFA-5799-4670-8962-ED4802AA577B}">
      <dgm:prSet/>
      <dgm:spPr>
        <a:solidFill>
          <a:srgbClr val="FFC000"/>
        </a:solidFill>
      </dgm:spPr>
      <dgm:t>
        <a:bodyPr/>
        <a:lstStyle/>
        <a:p>
          <a:r>
            <a:rPr lang="en-US" b="1" dirty="0"/>
            <a:t>Importance to you personally of (Essential &amp; Very Important)</a:t>
          </a:r>
        </a:p>
      </dgm:t>
    </dgm:pt>
    <dgm:pt modelId="{621ADB9A-4889-44B6-882E-FCA259ABEB87}" type="parTrans" cxnId="{2F6204EA-FB57-471B-8CC8-35E98FC16F4D}">
      <dgm:prSet/>
      <dgm:spPr/>
      <dgm:t>
        <a:bodyPr/>
        <a:lstStyle/>
        <a:p>
          <a:endParaRPr lang="en-US"/>
        </a:p>
      </dgm:t>
    </dgm:pt>
    <dgm:pt modelId="{03A00F11-2514-48A5-9FDD-0CD616FC7C2F}" type="sibTrans" cxnId="{2F6204EA-FB57-471B-8CC8-35E98FC16F4D}">
      <dgm:prSet/>
      <dgm:spPr/>
      <dgm:t>
        <a:bodyPr/>
        <a:lstStyle/>
        <a:p>
          <a:endParaRPr lang="en-US"/>
        </a:p>
      </dgm:t>
    </dgm:pt>
    <dgm:pt modelId="{3EBF502B-BE5B-4069-B8D0-4C7C411E7B8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i="1" dirty="0"/>
            <a:t>Influencing social values </a:t>
          </a:r>
          <a:r>
            <a:rPr lang="en-US" b="1" dirty="0"/>
            <a:t>58.0%</a:t>
          </a:r>
        </a:p>
      </dgm:t>
    </dgm:pt>
    <dgm:pt modelId="{D815DEB8-A4C8-43B4-A8E5-095914FFB60C}" type="parTrans" cxnId="{C98373F1-801D-4063-A2A5-293B6312C9C5}">
      <dgm:prSet/>
      <dgm:spPr/>
      <dgm:t>
        <a:bodyPr/>
        <a:lstStyle/>
        <a:p>
          <a:endParaRPr lang="en-US"/>
        </a:p>
      </dgm:t>
    </dgm:pt>
    <dgm:pt modelId="{E90642A1-A231-4548-8ED4-E845425A8CA2}" type="sibTrans" cxnId="{C98373F1-801D-4063-A2A5-293B6312C9C5}">
      <dgm:prSet/>
      <dgm:spPr/>
      <dgm:t>
        <a:bodyPr/>
        <a:lstStyle/>
        <a:p>
          <a:endParaRPr lang="en-US"/>
        </a:p>
      </dgm:t>
    </dgm:pt>
    <dgm:pt modelId="{965C6284-EB2D-4218-B566-BE1BCEE3C6F0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/>
            <a:t>Extent to which you (Strongly agree &amp; Agree)</a:t>
          </a:r>
        </a:p>
      </dgm:t>
    </dgm:pt>
    <dgm:pt modelId="{61A1F67C-D388-434D-95C7-8FB0E9C76F71}" type="parTrans" cxnId="{694E7624-FF56-44C2-8AAA-86969AFB5EAA}">
      <dgm:prSet/>
      <dgm:spPr/>
      <dgm:t>
        <a:bodyPr/>
        <a:lstStyle/>
        <a:p>
          <a:endParaRPr lang="en-US"/>
        </a:p>
      </dgm:t>
    </dgm:pt>
    <dgm:pt modelId="{A1638530-CEAD-4521-AE25-981DC9AF45A0}" type="sibTrans" cxnId="{694E7624-FF56-44C2-8AAA-86969AFB5EAA}">
      <dgm:prSet/>
      <dgm:spPr/>
      <dgm:t>
        <a:bodyPr/>
        <a:lstStyle/>
        <a:p>
          <a:endParaRPr lang="en-US"/>
        </a:p>
      </dgm:t>
    </dgm:pt>
    <dgm:pt modelId="{3F80F020-0459-4786-A259-1236150B07E4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i="1" dirty="0"/>
            <a:t>What one can achieve in life is still limited by one’s race or ethnicity </a:t>
          </a:r>
          <a:r>
            <a:rPr lang="en-US" b="1" dirty="0"/>
            <a:t>56.1%</a:t>
          </a:r>
        </a:p>
      </dgm:t>
    </dgm:pt>
    <dgm:pt modelId="{82F022ED-FFD3-4A6C-ABFD-1D0B0E4A7C61}" type="parTrans" cxnId="{DAAAE0C0-F256-43DE-AFF4-C74DB9214292}">
      <dgm:prSet/>
      <dgm:spPr/>
      <dgm:t>
        <a:bodyPr/>
        <a:lstStyle/>
        <a:p>
          <a:endParaRPr lang="en-US"/>
        </a:p>
      </dgm:t>
    </dgm:pt>
    <dgm:pt modelId="{749AEF3D-81CD-43C8-96D0-044EC3BA2FF5}" type="sibTrans" cxnId="{DAAAE0C0-F256-43DE-AFF4-C74DB9214292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3"/>
      <dgm:spPr/>
    </dgm:pt>
    <dgm:pt modelId="{1E84F2AC-DBEF-4F74-A6C5-24279D47D366}" type="pres">
      <dgm:prSet presAssocID="{AA4F38C7-3391-4DAA-80F5-BCF40FAD52B7}" presName="parentText" presStyleLbl="node1" presStyleIdx="0" presStyleCnt="3" custScaleX="89298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3">
        <dgm:presLayoutVars>
          <dgm:bulletEnabled val="1"/>
        </dgm:presLayoutVars>
      </dgm:prSet>
      <dgm:spPr/>
    </dgm:pt>
    <dgm:pt modelId="{60CC606E-5F4A-451E-8CB6-136AA0CD681B}" type="pres">
      <dgm:prSet presAssocID="{AA811065-57E7-4392-9FC1-60F08F71A8AA}" presName="spaceBetweenRectangles" presStyleCnt="0"/>
      <dgm:spPr/>
    </dgm:pt>
    <dgm:pt modelId="{ACB77D26-5AAF-4C96-B2AF-3B769185DCE1}" type="pres">
      <dgm:prSet presAssocID="{B530BCFA-5799-4670-8962-ED4802AA577B}" presName="parentLin" presStyleCnt="0"/>
      <dgm:spPr/>
    </dgm:pt>
    <dgm:pt modelId="{15BEB7D1-1C76-4DAC-A6F9-5898D89C78C8}" type="pres">
      <dgm:prSet presAssocID="{B530BCFA-5799-4670-8962-ED4802AA577B}" presName="parentLeftMargin" presStyleLbl="node1" presStyleIdx="0" presStyleCnt="3"/>
      <dgm:spPr/>
    </dgm:pt>
    <dgm:pt modelId="{CA7D8EC3-69C1-4AD9-A318-1DEBF427DFE1}" type="pres">
      <dgm:prSet presAssocID="{B530BCFA-5799-4670-8962-ED4802AA57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3E48F3-2C96-4A0E-A04B-5E11ABD8FA05}" type="pres">
      <dgm:prSet presAssocID="{B530BCFA-5799-4670-8962-ED4802AA577B}" presName="negativeSpace" presStyleCnt="0"/>
      <dgm:spPr/>
    </dgm:pt>
    <dgm:pt modelId="{E913F3E1-D92A-441B-9364-535FA43DCE33}" type="pres">
      <dgm:prSet presAssocID="{B530BCFA-5799-4670-8962-ED4802AA577B}" presName="childText" presStyleLbl="conFgAcc1" presStyleIdx="1" presStyleCnt="3">
        <dgm:presLayoutVars>
          <dgm:bulletEnabled val="1"/>
        </dgm:presLayoutVars>
      </dgm:prSet>
      <dgm:spPr/>
    </dgm:pt>
    <dgm:pt modelId="{570ED997-8EFD-4A40-9534-9C9F91D385E6}" type="pres">
      <dgm:prSet presAssocID="{03A00F11-2514-48A5-9FDD-0CD616FC7C2F}" presName="spaceBetweenRectangles" presStyleCnt="0"/>
      <dgm:spPr/>
    </dgm:pt>
    <dgm:pt modelId="{B6E78FBA-96A9-4E83-A5A6-1CB4CD50C507}" type="pres">
      <dgm:prSet presAssocID="{965C6284-EB2D-4218-B566-BE1BCEE3C6F0}" presName="parentLin" presStyleCnt="0"/>
      <dgm:spPr/>
    </dgm:pt>
    <dgm:pt modelId="{617A48F5-1E06-4669-BB2A-DFF53CB64442}" type="pres">
      <dgm:prSet presAssocID="{965C6284-EB2D-4218-B566-BE1BCEE3C6F0}" presName="parentLeftMargin" presStyleLbl="node1" presStyleIdx="1" presStyleCnt="3"/>
      <dgm:spPr/>
    </dgm:pt>
    <dgm:pt modelId="{715C8D0B-41FF-4AB8-8472-4503699D263F}" type="pres">
      <dgm:prSet presAssocID="{965C6284-EB2D-4218-B566-BE1BCEE3C6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BE261F-11EA-42AF-8A34-A4F9FD5EF423}" type="pres">
      <dgm:prSet presAssocID="{965C6284-EB2D-4218-B566-BE1BCEE3C6F0}" presName="negativeSpace" presStyleCnt="0"/>
      <dgm:spPr/>
    </dgm:pt>
    <dgm:pt modelId="{5D1769CA-02A1-4DC7-B385-4B03730EEDF0}" type="pres">
      <dgm:prSet presAssocID="{965C6284-EB2D-4218-B566-BE1BCEE3C6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92D410-7308-4442-9E0D-B8ABA84BBD27}" type="presOf" srcId="{48640FF2-8AE7-42D1-99F3-040835D038FF}" destId="{C1DBD40C-BE6F-4A5B-BF63-FFB9AE1D9015}" srcOrd="0" destOrd="1" presId="urn:microsoft.com/office/officeart/2005/8/layout/list1"/>
    <dgm:cxn modelId="{966DBE1E-9ECE-4C8B-A7F3-A7D9F4BABD07}" type="presOf" srcId="{F15038B1-FC0A-4EE6-94CD-4BDD96B32D32}" destId="{C1DBD40C-BE6F-4A5B-BF63-FFB9AE1D9015}" srcOrd="0" destOrd="0" presId="urn:microsoft.com/office/officeart/2005/8/layout/list1"/>
    <dgm:cxn modelId="{694E7624-FF56-44C2-8AAA-86969AFB5EAA}" srcId="{1EA51971-5BFD-4338-9AF9-0DD57B4DF64E}" destId="{965C6284-EB2D-4218-B566-BE1BCEE3C6F0}" srcOrd="2" destOrd="0" parTransId="{61A1F67C-D388-434D-95C7-8FB0E9C76F71}" sibTransId="{A1638530-CEAD-4521-AE25-981DC9AF45A0}"/>
    <dgm:cxn modelId="{42824C5F-0D09-4AE5-9FE2-DA33711680F9}" srcId="{AA4F38C7-3391-4DAA-80F5-BCF40FAD52B7}" destId="{F15038B1-FC0A-4EE6-94CD-4BDD96B32D32}" srcOrd="0" destOrd="0" parTransId="{26493A4C-440D-4A21-AAED-E70709EA1EB9}" sibTransId="{F1634789-E8A8-4060-A147-5C4342175901}"/>
    <dgm:cxn modelId="{186D1A6A-26D0-4245-B177-0CD3F705D6EB}" type="presOf" srcId="{7B4AE2D2-D0F5-44A5-92D9-325D57481B84}" destId="{C1DBD40C-BE6F-4A5B-BF63-FFB9AE1D9015}" srcOrd="0" destOrd="2" presId="urn:microsoft.com/office/officeart/2005/8/layout/list1"/>
    <dgm:cxn modelId="{A09D3B4C-95E2-4F68-A11A-FA3C2033ED65}" type="presOf" srcId="{965C6284-EB2D-4218-B566-BE1BCEE3C6F0}" destId="{715C8D0B-41FF-4AB8-8472-4503699D263F}" srcOrd="1" destOrd="0" presId="urn:microsoft.com/office/officeart/2005/8/layout/list1"/>
    <dgm:cxn modelId="{07E21E4F-D247-4767-97C4-095567CDCE69}" srcId="{AA4F38C7-3391-4DAA-80F5-BCF40FAD52B7}" destId="{7B4AE2D2-D0F5-44A5-92D9-325D57481B84}" srcOrd="2" destOrd="0" parTransId="{1CCD9148-3BC1-4BB9-AC9B-46C434889A4E}" sibTransId="{D1207945-DF17-46D2-A571-50EB5CAADB69}"/>
    <dgm:cxn modelId="{B0371B74-1B15-46F3-8C4E-D20CB1B37EE2}" type="presOf" srcId="{3F80F020-0459-4786-A259-1236150B07E4}" destId="{5D1769CA-02A1-4DC7-B385-4B03730EEDF0}" srcOrd="0" destOrd="0" presId="urn:microsoft.com/office/officeart/2005/8/layout/list1"/>
    <dgm:cxn modelId="{24EE8377-56A3-41F4-99CB-923AF6312DEF}" type="presOf" srcId="{965C6284-EB2D-4218-B566-BE1BCEE3C6F0}" destId="{617A48F5-1E06-4669-BB2A-DFF53CB64442}" srcOrd="0" destOrd="0" presId="urn:microsoft.com/office/officeart/2005/8/layout/list1"/>
    <dgm:cxn modelId="{1CB23E78-87A5-427C-A70A-2805B42F8268}" type="presOf" srcId="{B530BCFA-5799-4670-8962-ED4802AA577B}" destId="{15BEB7D1-1C76-4DAC-A6F9-5898D89C78C8}" srcOrd="0" destOrd="0" presId="urn:microsoft.com/office/officeart/2005/8/layout/list1"/>
    <dgm:cxn modelId="{83B90E8D-1561-4B4D-89FF-8D43BCE8789D}" srcId="{AA4F38C7-3391-4DAA-80F5-BCF40FAD52B7}" destId="{48640FF2-8AE7-42D1-99F3-040835D038FF}" srcOrd="1" destOrd="0" parTransId="{4A996704-D3CB-4970-B025-731B8257D5E6}" sibTransId="{328A9FD0-C2F7-404F-9BB5-3CA22F6709F0}"/>
    <dgm:cxn modelId="{214AE78D-CBC8-47CD-97CC-A54E405044FA}" type="presOf" srcId="{B530BCFA-5799-4670-8962-ED4802AA577B}" destId="{CA7D8EC3-69C1-4AD9-A318-1DEBF427DFE1}" srcOrd="1" destOrd="0" presId="urn:microsoft.com/office/officeart/2005/8/layout/list1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DAAAE0C0-F256-43DE-AFF4-C74DB9214292}" srcId="{965C6284-EB2D-4218-B566-BE1BCEE3C6F0}" destId="{3F80F020-0459-4786-A259-1236150B07E4}" srcOrd="0" destOrd="0" parTransId="{82F022ED-FFD3-4A6C-ABFD-1D0B0E4A7C61}" sibTransId="{749AEF3D-81CD-43C8-96D0-044EC3BA2FF5}"/>
    <dgm:cxn modelId="{F15492D7-BE5B-4287-A4C3-FB953B5BCBEF}" type="presOf" srcId="{3EBF502B-BE5B-4069-B8D0-4C7C411E7B86}" destId="{E913F3E1-D92A-441B-9364-535FA43DCE33}" srcOrd="0" destOrd="0" presId="urn:microsoft.com/office/officeart/2005/8/layout/list1"/>
    <dgm:cxn modelId="{2F6204EA-FB57-471B-8CC8-35E98FC16F4D}" srcId="{1EA51971-5BFD-4338-9AF9-0DD57B4DF64E}" destId="{B530BCFA-5799-4670-8962-ED4802AA577B}" srcOrd="1" destOrd="0" parTransId="{621ADB9A-4889-44B6-882E-FCA259ABEB87}" sibTransId="{03A00F11-2514-48A5-9FDD-0CD616FC7C2F}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C98373F1-801D-4063-A2A5-293B6312C9C5}" srcId="{B530BCFA-5799-4670-8962-ED4802AA577B}" destId="{3EBF502B-BE5B-4069-B8D0-4C7C411E7B86}" srcOrd="0" destOrd="0" parTransId="{D815DEB8-A4C8-43B4-A8E5-095914FFB60C}" sibTransId="{E90642A1-A231-4548-8ED4-E845425A8CA2}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  <dgm:cxn modelId="{6F68C423-B12D-4E8C-9899-F62629BFBDCF}" type="presParOf" srcId="{2841EB5C-E9FB-4C4C-A20E-5C0695763D89}" destId="{60CC606E-5F4A-451E-8CB6-136AA0CD681B}" srcOrd="3" destOrd="0" presId="urn:microsoft.com/office/officeart/2005/8/layout/list1"/>
    <dgm:cxn modelId="{09940388-F9BC-4273-BEA1-99ED13029BAF}" type="presParOf" srcId="{2841EB5C-E9FB-4C4C-A20E-5C0695763D89}" destId="{ACB77D26-5AAF-4C96-B2AF-3B769185DCE1}" srcOrd="4" destOrd="0" presId="urn:microsoft.com/office/officeart/2005/8/layout/list1"/>
    <dgm:cxn modelId="{E3672313-9ABE-4092-8B0C-12D4BBD664C6}" type="presParOf" srcId="{ACB77D26-5AAF-4C96-B2AF-3B769185DCE1}" destId="{15BEB7D1-1C76-4DAC-A6F9-5898D89C78C8}" srcOrd="0" destOrd="0" presId="urn:microsoft.com/office/officeart/2005/8/layout/list1"/>
    <dgm:cxn modelId="{AFAC120D-E5D6-473F-BA15-5E471E3ABCF5}" type="presParOf" srcId="{ACB77D26-5AAF-4C96-B2AF-3B769185DCE1}" destId="{CA7D8EC3-69C1-4AD9-A318-1DEBF427DFE1}" srcOrd="1" destOrd="0" presId="urn:microsoft.com/office/officeart/2005/8/layout/list1"/>
    <dgm:cxn modelId="{071C1E5A-87E0-4A5E-B9B0-77620C4168B2}" type="presParOf" srcId="{2841EB5C-E9FB-4C4C-A20E-5C0695763D89}" destId="{983E48F3-2C96-4A0E-A04B-5E11ABD8FA05}" srcOrd="5" destOrd="0" presId="urn:microsoft.com/office/officeart/2005/8/layout/list1"/>
    <dgm:cxn modelId="{72060E2B-C51E-4869-ABFC-527D06D71F0B}" type="presParOf" srcId="{2841EB5C-E9FB-4C4C-A20E-5C0695763D89}" destId="{E913F3E1-D92A-441B-9364-535FA43DCE33}" srcOrd="6" destOrd="0" presId="urn:microsoft.com/office/officeart/2005/8/layout/list1"/>
    <dgm:cxn modelId="{DCE9009B-CD96-40B5-A848-4828B5AB5578}" type="presParOf" srcId="{2841EB5C-E9FB-4C4C-A20E-5C0695763D89}" destId="{570ED997-8EFD-4A40-9534-9C9F91D385E6}" srcOrd="7" destOrd="0" presId="urn:microsoft.com/office/officeart/2005/8/layout/list1"/>
    <dgm:cxn modelId="{7E1B3316-6131-4A47-A73C-3AD062BC33CB}" type="presParOf" srcId="{2841EB5C-E9FB-4C4C-A20E-5C0695763D89}" destId="{B6E78FBA-96A9-4E83-A5A6-1CB4CD50C507}" srcOrd="8" destOrd="0" presId="urn:microsoft.com/office/officeart/2005/8/layout/list1"/>
    <dgm:cxn modelId="{94B969BC-CC8C-4EDD-9386-D88CFBEF5FA7}" type="presParOf" srcId="{B6E78FBA-96A9-4E83-A5A6-1CB4CD50C507}" destId="{617A48F5-1E06-4669-BB2A-DFF53CB64442}" srcOrd="0" destOrd="0" presId="urn:microsoft.com/office/officeart/2005/8/layout/list1"/>
    <dgm:cxn modelId="{3368F82D-E627-4E6F-AE8C-0B28C9F74858}" type="presParOf" srcId="{B6E78FBA-96A9-4E83-A5A6-1CB4CD50C507}" destId="{715C8D0B-41FF-4AB8-8472-4503699D263F}" srcOrd="1" destOrd="0" presId="urn:microsoft.com/office/officeart/2005/8/layout/list1"/>
    <dgm:cxn modelId="{A9A55719-7238-4471-9155-C68E946B85C9}" type="presParOf" srcId="{2841EB5C-E9FB-4C4C-A20E-5C0695763D89}" destId="{35BE261F-11EA-42AF-8A34-A4F9FD5EF423}" srcOrd="9" destOrd="0" presId="urn:microsoft.com/office/officeart/2005/8/layout/list1"/>
    <dgm:cxn modelId="{97ED5906-C04F-4407-A625-DF140C002496}" type="presParOf" srcId="{2841EB5C-E9FB-4C4C-A20E-5C0695763D89}" destId="{5D1769CA-02A1-4DC7-B385-4B03730EED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How satisfied are you with (</a:t>
          </a:r>
          <a:r>
            <a:rPr lang="en-US" b="1" i="1" dirty="0"/>
            <a:t>% Very Satisfied &amp; Satisfied)</a:t>
          </a:r>
          <a:endParaRPr lang="en-US" b="1" dirty="0"/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2CE2BC36-3D70-40C3-B8BA-B93CEEC942B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Commitment to hiring women </a:t>
          </a:r>
          <a:r>
            <a:rPr lang="en-US" b="1" dirty="0"/>
            <a:t>66.9%</a:t>
          </a:r>
        </a:p>
      </dgm:t>
    </dgm:pt>
    <dgm:pt modelId="{F6AAE3C8-70A4-475E-8783-FFB43DF96594}" type="parTrans" cxnId="{E28B3717-316D-4B34-86FE-051CBA0D2EB7}">
      <dgm:prSet/>
      <dgm:spPr/>
      <dgm:t>
        <a:bodyPr/>
        <a:lstStyle/>
        <a:p>
          <a:endParaRPr lang="en-US"/>
        </a:p>
      </dgm:t>
    </dgm:pt>
    <dgm:pt modelId="{C563B0CE-A5ED-4E25-A4D3-2FE8FAAC03B1}" type="sibTrans" cxnId="{E28B3717-316D-4B34-86FE-051CBA0D2EB7}">
      <dgm:prSet/>
      <dgm:spPr/>
      <dgm:t>
        <a:bodyPr/>
        <a:lstStyle/>
        <a:p>
          <a:endParaRPr lang="en-US"/>
        </a:p>
      </dgm:t>
    </dgm:pt>
    <dgm:pt modelId="{80C88A97-D34B-478A-8535-D14BD60175C1}">
      <dgm:prSet/>
      <dgm:spPr>
        <a:solidFill>
          <a:schemeClr val="tx1"/>
        </a:solidFill>
      </dgm:spPr>
      <dgm:t>
        <a:bodyPr/>
        <a:lstStyle/>
        <a:p>
          <a:r>
            <a:rPr lang="en-US" i="1" dirty="0"/>
            <a:t>Atmosphere for: Sexual orientation differences </a:t>
          </a:r>
          <a:r>
            <a:rPr lang="en-US" b="1" dirty="0"/>
            <a:t>64.4%</a:t>
          </a:r>
        </a:p>
      </dgm:t>
    </dgm:pt>
    <dgm:pt modelId="{4A62DEEF-A170-407C-B598-0D663DB6681B}" type="parTrans" cxnId="{62965D99-C8FD-40E9-AEA1-18678ABDE43C}">
      <dgm:prSet/>
      <dgm:spPr/>
      <dgm:t>
        <a:bodyPr/>
        <a:lstStyle/>
        <a:p>
          <a:endParaRPr lang="en-US"/>
        </a:p>
      </dgm:t>
    </dgm:pt>
    <dgm:pt modelId="{3A435B44-8132-4CE4-A292-8DD2D019AEB4}" type="sibTrans" cxnId="{62965D99-C8FD-40E9-AEA1-18678ABDE43C}">
      <dgm:prSet/>
      <dgm:spPr/>
      <dgm:t>
        <a:bodyPr/>
        <a:lstStyle/>
        <a:p>
          <a:endParaRPr lang="en-US"/>
        </a:p>
      </dgm:t>
    </dgm:pt>
    <dgm:pt modelId="{347104F1-C15F-4B66-8B1D-A95FFC0C745B}">
      <dgm:prSet/>
      <dgm:spPr>
        <a:solidFill>
          <a:schemeClr val="tx1"/>
        </a:solidFill>
      </dgm:spPr>
      <dgm:t>
        <a:bodyPr/>
        <a:lstStyle/>
        <a:p>
          <a:r>
            <a:rPr lang="en-US" i="1" dirty="0"/>
            <a:t>Gender differences </a:t>
          </a:r>
          <a:r>
            <a:rPr lang="en-US" b="1" dirty="0"/>
            <a:t>61.8%</a:t>
          </a:r>
        </a:p>
      </dgm:t>
    </dgm:pt>
    <dgm:pt modelId="{CAC3DA1B-F773-42E3-9857-494330B99A3B}" type="parTrans" cxnId="{7CD39786-11F3-4029-8259-7D50037F6552}">
      <dgm:prSet/>
      <dgm:spPr/>
      <dgm:t>
        <a:bodyPr/>
        <a:lstStyle/>
        <a:p>
          <a:endParaRPr lang="en-US"/>
        </a:p>
      </dgm:t>
    </dgm:pt>
    <dgm:pt modelId="{4A9BF622-875A-4105-81A0-58D0154BC7C5}" type="sibTrans" cxnId="{7CD39786-11F3-4029-8259-7D50037F6552}">
      <dgm:prSet/>
      <dgm:spPr/>
      <dgm:t>
        <a:bodyPr/>
        <a:lstStyle/>
        <a:p>
          <a:endParaRPr lang="en-US"/>
        </a:p>
      </dgm:t>
    </dgm:pt>
    <dgm:pt modelId="{B084FC06-FE67-4888-B8DC-C81FBED3AED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Extent to which you agree or disagree (%Strongly Agree &amp; Agree) </a:t>
          </a:r>
        </a:p>
      </dgm:t>
    </dgm:pt>
    <dgm:pt modelId="{171835C4-E2AC-4034-91BC-6536EBDBD370}" type="parTrans" cxnId="{B30FB783-864E-4F08-85EF-0AD102EC7259}">
      <dgm:prSet/>
      <dgm:spPr/>
      <dgm:t>
        <a:bodyPr/>
        <a:lstStyle/>
        <a:p>
          <a:endParaRPr lang="en-US"/>
        </a:p>
      </dgm:t>
    </dgm:pt>
    <dgm:pt modelId="{C21AE165-2351-48FA-A5CA-78C2156946CD}" type="sibTrans" cxnId="{B30FB783-864E-4F08-85EF-0AD102EC7259}">
      <dgm:prSet/>
      <dgm:spPr/>
      <dgm:t>
        <a:bodyPr/>
        <a:lstStyle/>
        <a:p>
          <a:endParaRPr lang="en-US"/>
        </a:p>
      </dgm:t>
    </dgm:pt>
    <dgm:pt modelId="{C008FC61-0865-4D48-878D-F4599A74B018}">
      <dgm:prSet/>
      <dgm:spPr>
        <a:solidFill>
          <a:schemeClr val="tx1"/>
        </a:solidFill>
      </dgm:spPr>
      <dgm:t>
        <a:bodyPr/>
        <a:lstStyle/>
        <a:p>
          <a:r>
            <a:rPr lang="en-US" i="1" dirty="0"/>
            <a:t>Has campus administrators who regularly speak about the value of diversity </a:t>
          </a:r>
          <a:r>
            <a:rPr lang="en-US" b="1" dirty="0"/>
            <a:t>90.3%</a:t>
          </a:r>
        </a:p>
      </dgm:t>
    </dgm:pt>
    <dgm:pt modelId="{B6E7AE70-1023-46E3-91C3-C0AC6870BC46}" type="parTrans" cxnId="{88483807-DD2C-4AF7-8078-C288F95DB78E}">
      <dgm:prSet/>
      <dgm:spPr/>
      <dgm:t>
        <a:bodyPr/>
        <a:lstStyle/>
        <a:p>
          <a:endParaRPr lang="en-US"/>
        </a:p>
      </dgm:t>
    </dgm:pt>
    <dgm:pt modelId="{327761F9-F91B-48DA-9920-097A506ABFDA}" type="sibTrans" cxnId="{88483807-DD2C-4AF7-8078-C288F95DB78E}">
      <dgm:prSet/>
      <dgm:spPr/>
      <dgm:t>
        <a:bodyPr/>
        <a:lstStyle/>
        <a:p>
          <a:endParaRPr lang="en-US"/>
        </a:p>
      </dgm:t>
    </dgm:pt>
    <dgm:pt modelId="{A092AAB9-7940-45F8-9FC5-3F70CD1A90C4}">
      <dgm:prSet/>
      <dgm:spPr/>
      <dgm:t>
        <a:bodyPr/>
        <a:lstStyle/>
        <a:p>
          <a:r>
            <a:rPr lang="en-US" i="1" dirty="0"/>
            <a:t>Promotes the appreciation of cultural differences </a:t>
          </a:r>
          <a:r>
            <a:rPr lang="en-US" b="1" dirty="0"/>
            <a:t>86.0%</a:t>
          </a:r>
        </a:p>
      </dgm:t>
    </dgm:pt>
    <dgm:pt modelId="{30B10859-C160-4368-BFF1-5DE2C6A6B61A}" type="parTrans" cxnId="{BA6D6F82-7637-4485-852B-A6793A6BC276}">
      <dgm:prSet/>
      <dgm:spPr/>
      <dgm:t>
        <a:bodyPr/>
        <a:lstStyle/>
        <a:p>
          <a:endParaRPr lang="en-US"/>
        </a:p>
      </dgm:t>
    </dgm:pt>
    <dgm:pt modelId="{F147C96D-9E4F-406E-ADB5-BC7D4FF02BF3}" type="sibTrans" cxnId="{BA6D6F82-7637-4485-852B-A6793A6BC276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2"/>
      <dgm:spPr/>
    </dgm:pt>
    <dgm:pt modelId="{1E84F2AC-DBEF-4F74-A6C5-24279D47D366}" type="pres">
      <dgm:prSet presAssocID="{AA4F38C7-3391-4DAA-80F5-BCF40FAD52B7}" presName="parentText" presStyleLbl="node1" presStyleIdx="0" presStyleCnt="2" custScaleX="110890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2">
        <dgm:presLayoutVars>
          <dgm:bulletEnabled val="1"/>
        </dgm:presLayoutVars>
      </dgm:prSet>
      <dgm:spPr/>
    </dgm:pt>
    <dgm:pt modelId="{B2CD1D2E-7D07-4461-B638-140191AEAC77}" type="pres">
      <dgm:prSet presAssocID="{AA811065-57E7-4392-9FC1-60F08F71A8AA}" presName="spaceBetweenRectangles" presStyleCnt="0"/>
      <dgm:spPr/>
    </dgm:pt>
    <dgm:pt modelId="{BDE550C2-F393-4252-8107-7F2ACCA99A9B}" type="pres">
      <dgm:prSet presAssocID="{B084FC06-FE67-4888-B8DC-C81FBED3AEDB}" presName="parentLin" presStyleCnt="0"/>
      <dgm:spPr/>
    </dgm:pt>
    <dgm:pt modelId="{C3F009F3-83D6-4C75-93D1-54CE351BDCA9}" type="pres">
      <dgm:prSet presAssocID="{B084FC06-FE67-4888-B8DC-C81FBED3AEDB}" presName="parentLeftMargin" presStyleLbl="node1" presStyleIdx="0" presStyleCnt="2"/>
      <dgm:spPr/>
    </dgm:pt>
    <dgm:pt modelId="{1C51AC53-F28A-487E-B39B-8179D7E6A37A}" type="pres">
      <dgm:prSet presAssocID="{B084FC06-FE67-4888-B8DC-C81FBED3AE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0863B2-20F0-4BB9-9F0D-39ECB414D6E8}" type="pres">
      <dgm:prSet presAssocID="{B084FC06-FE67-4888-B8DC-C81FBED3AEDB}" presName="negativeSpace" presStyleCnt="0"/>
      <dgm:spPr/>
    </dgm:pt>
    <dgm:pt modelId="{1AB0FA41-2BD1-47FC-BD17-DFD1E2DB66DE}" type="pres">
      <dgm:prSet presAssocID="{B084FC06-FE67-4888-B8DC-C81FBED3AED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483807-DD2C-4AF7-8078-C288F95DB78E}" srcId="{B084FC06-FE67-4888-B8DC-C81FBED3AEDB}" destId="{C008FC61-0865-4D48-878D-F4599A74B018}" srcOrd="0" destOrd="0" parTransId="{B6E7AE70-1023-46E3-91C3-C0AC6870BC46}" sibTransId="{327761F9-F91B-48DA-9920-097A506ABFDA}"/>
    <dgm:cxn modelId="{E28B3717-316D-4B34-86FE-051CBA0D2EB7}" srcId="{AA4F38C7-3391-4DAA-80F5-BCF40FAD52B7}" destId="{2CE2BC36-3D70-40C3-B8BA-B93CEEC942B8}" srcOrd="0" destOrd="0" parTransId="{F6AAE3C8-70A4-475E-8783-FFB43DF96594}" sibTransId="{C563B0CE-A5ED-4E25-A4D3-2FE8FAAC03B1}"/>
    <dgm:cxn modelId="{89C77864-D604-4896-9395-598F5D4613A6}" type="presOf" srcId="{C008FC61-0865-4D48-878D-F4599A74B018}" destId="{1AB0FA41-2BD1-47FC-BD17-DFD1E2DB66DE}" srcOrd="0" destOrd="0" presId="urn:microsoft.com/office/officeart/2005/8/layout/list1"/>
    <dgm:cxn modelId="{B1DA9F4E-F4BC-4C7A-8650-12DEA289A48B}" type="presOf" srcId="{347104F1-C15F-4B66-8B1D-A95FFC0C745B}" destId="{C1DBD40C-BE6F-4A5B-BF63-FFB9AE1D9015}" srcOrd="0" destOrd="2" presId="urn:microsoft.com/office/officeart/2005/8/layout/list1"/>
    <dgm:cxn modelId="{81D53972-45FE-47E9-A3E9-8D3529D48428}" type="presOf" srcId="{2CE2BC36-3D70-40C3-B8BA-B93CEEC942B8}" destId="{C1DBD40C-BE6F-4A5B-BF63-FFB9AE1D9015}" srcOrd="0" destOrd="0" presId="urn:microsoft.com/office/officeart/2005/8/layout/list1"/>
    <dgm:cxn modelId="{E0A43B54-FB1E-4037-BB67-686C4F28006F}" type="presOf" srcId="{A092AAB9-7940-45F8-9FC5-3F70CD1A90C4}" destId="{1AB0FA41-2BD1-47FC-BD17-DFD1E2DB66DE}" srcOrd="0" destOrd="1" presId="urn:microsoft.com/office/officeart/2005/8/layout/list1"/>
    <dgm:cxn modelId="{BA6D6F82-7637-4485-852B-A6793A6BC276}" srcId="{B084FC06-FE67-4888-B8DC-C81FBED3AEDB}" destId="{A092AAB9-7940-45F8-9FC5-3F70CD1A90C4}" srcOrd="1" destOrd="0" parTransId="{30B10859-C160-4368-BFF1-5DE2C6A6B61A}" sibTransId="{F147C96D-9E4F-406E-ADB5-BC7D4FF02BF3}"/>
    <dgm:cxn modelId="{B30FB783-864E-4F08-85EF-0AD102EC7259}" srcId="{1EA51971-5BFD-4338-9AF9-0DD57B4DF64E}" destId="{B084FC06-FE67-4888-B8DC-C81FBED3AEDB}" srcOrd="1" destOrd="0" parTransId="{171835C4-E2AC-4034-91BC-6536EBDBD370}" sibTransId="{C21AE165-2351-48FA-A5CA-78C2156946CD}"/>
    <dgm:cxn modelId="{7CD39786-11F3-4029-8259-7D50037F6552}" srcId="{AA4F38C7-3391-4DAA-80F5-BCF40FAD52B7}" destId="{347104F1-C15F-4B66-8B1D-A95FFC0C745B}" srcOrd="2" destOrd="0" parTransId="{CAC3DA1B-F773-42E3-9857-494330B99A3B}" sibTransId="{4A9BF622-875A-4105-81A0-58D0154BC7C5}"/>
    <dgm:cxn modelId="{62965D99-C8FD-40E9-AEA1-18678ABDE43C}" srcId="{AA4F38C7-3391-4DAA-80F5-BCF40FAD52B7}" destId="{80C88A97-D34B-478A-8535-D14BD60175C1}" srcOrd="1" destOrd="0" parTransId="{4A62DEEF-A170-407C-B598-0D663DB6681B}" sibTransId="{3A435B44-8132-4CE4-A292-8DD2D019AEB4}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52A26AB9-A4F0-42DF-9E9B-935167A2A776}" type="presOf" srcId="{80C88A97-D34B-478A-8535-D14BD60175C1}" destId="{C1DBD40C-BE6F-4A5B-BF63-FFB9AE1D9015}" srcOrd="0" destOrd="1" presId="urn:microsoft.com/office/officeart/2005/8/layout/list1"/>
    <dgm:cxn modelId="{35A5AFE1-27CB-4AB7-921C-CDC74C569E46}" type="presOf" srcId="{B084FC06-FE67-4888-B8DC-C81FBED3AEDB}" destId="{C3F009F3-83D6-4C75-93D1-54CE351BDCA9}" srcOrd="0" destOrd="0" presId="urn:microsoft.com/office/officeart/2005/8/layout/list1"/>
    <dgm:cxn modelId="{4938BDEC-3267-442B-841D-8D692CD904EC}" type="presOf" srcId="{B084FC06-FE67-4888-B8DC-C81FBED3AEDB}" destId="{1C51AC53-F28A-487E-B39B-8179D7E6A37A}" srcOrd="1" destOrd="0" presId="urn:microsoft.com/office/officeart/2005/8/layout/list1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  <dgm:cxn modelId="{E428F2AF-8087-40FE-B1E9-591E931E8F29}" type="presParOf" srcId="{2841EB5C-E9FB-4C4C-A20E-5C0695763D89}" destId="{B2CD1D2E-7D07-4461-B638-140191AEAC77}" srcOrd="3" destOrd="0" presId="urn:microsoft.com/office/officeart/2005/8/layout/list1"/>
    <dgm:cxn modelId="{5DAB07D5-D0C7-4486-A1BD-9DEF57D6F212}" type="presParOf" srcId="{2841EB5C-E9FB-4C4C-A20E-5C0695763D89}" destId="{BDE550C2-F393-4252-8107-7F2ACCA99A9B}" srcOrd="4" destOrd="0" presId="urn:microsoft.com/office/officeart/2005/8/layout/list1"/>
    <dgm:cxn modelId="{8487DBF2-E6E7-4A5B-8B6A-E6BC35D3D05C}" type="presParOf" srcId="{BDE550C2-F393-4252-8107-7F2ACCA99A9B}" destId="{C3F009F3-83D6-4C75-93D1-54CE351BDCA9}" srcOrd="0" destOrd="0" presId="urn:microsoft.com/office/officeart/2005/8/layout/list1"/>
    <dgm:cxn modelId="{2841977D-98C1-45E2-A38C-E060FA66E3D9}" type="presParOf" srcId="{BDE550C2-F393-4252-8107-7F2ACCA99A9B}" destId="{1C51AC53-F28A-487E-B39B-8179D7E6A37A}" srcOrd="1" destOrd="0" presId="urn:microsoft.com/office/officeart/2005/8/layout/list1"/>
    <dgm:cxn modelId="{6B97DFE4-3976-4FC3-B134-CE0519137B8C}" type="presParOf" srcId="{2841EB5C-E9FB-4C4C-A20E-5C0695763D89}" destId="{F90863B2-20F0-4BB9-9F0D-39ECB414D6E8}" srcOrd="5" destOrd="0" presId="urn:microsoft.com/office/officeart/2005/8/layout/list1"/>
    <dgm:cxn modelId="{FFE2A336-5B54-4BA2-8C4F-FE3EFDC71D5D}" type="presParOf" srcId="{2841EB5C-E9FB-4C4C-A20E-5C0695763D89}" destId="{1AB0FA41-2BD1-47FC-BD17-DFD1E2DB66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How satisfied are you with (</a:t>
          </a:r>
          <a:r>
            <a:rPr lang="en-US" b="1" i="1" dirty="0"/>
            <a:t>% Very Satisfied &amp; Satisfied)</a:t>
          </a:r>
          <a:endParaRPr lang="en-US" b="1" dirty="0"/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F15038B1-FC0A-4EE6-94CD-4BDD96B32D3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Racial and ethnic diversity of the staff </a:t>
          </a:r>
          <a:r>
            <a:rPr lang="en-US" b="1" dirty="0"/>
            <a:t>48.4%</a:t>
          </a:r>
        </a:p>
      </dgm:t>
    </dgm:pt>
    <dgm:pt modelId="{26493A4C-440D-4A21-AAED-E70709EA1EB9}" type="parTrans" cxnId="{42824C5F-0D09-4AE5-9FE2-DA33711680F9}">
      <dgm:prSet/>
      <dgm:spPr/>
      <dgm:t>
        <a:bodyPr/>
        <a:lstStyle/>
        <a:p>
          <a:endParaRPr lang="en-US"/>
        </a:p>
      </dgm:t>
    </dgm:pt>
    <dgm:pt modelId="{F1634789-E8A8-4060-A147-5C4342175901}" type="sibTrans" cxnId="{42824C5F-0D09-4AE5-9FE2-DA33711680F9}">
      <dgm:prSet/>
      <dgm:spPr/>
      <dgm:t>
        <a:bodyPr/>
        <a:lstStyle/>
        <a:p>
          <a:endParaRPr lang="en-US"/>
        </a:p>
      </dgm:t>
    </dgm:pt>
    <dgm:pt modelId="{B530BCFA-5799-4670-8962-ED4802AA577B}">
      <dgm:prSet/>
      <dgm:spPr>
        <a:solidFill>
          <a:srgbClr val="FFC000"/>
        </a:solidFill>
      </dgm:spPr>
      <dgm:t>
        <a:bodyPr/>
        <a:lstStyle/>
        <a:p>
          <a:r>
            <a:rPr lang="en-US" b="1" dirty="0"/>
            <a:t>Extent to which you (%Strongly Agree &amp; Disagree)</a:t>
          </a:r>
        </a:p>
      </dgm:t>
    </dgm:pt>
    <dgm:pt modelId="{621ADB9A-4889-44B6-882E-FCA259ABEB87}" type="parTrans" cxnId="{2F6204EA-FB57-471B-8CC8-35E98FC16F4D}">
      <dgm:prSet/>
      <dgm:spPr/>
      <dgm:t>
        <a:bodyPr/>
        <a:lstStyle/>
        <a:p>
          <a:endParaRPr lang="en-US"/>
        </a:p>
      </dgm:t>
    </dgm:pt>
    <dgm:pt modelId="{03A00F11-2514-48A5-9FDD-0CD616FC7C2F}" type="sibTrans" cxnId="{2F6204EA-FB57-471B-8CC8-35E98FC16F4D}">
      <dgm:prSet/>
      <dgm:spPr/>
      <dgm:t>
        <a:bodyPr/>
        <a:lstStyle/>
        <a:p>
          <a:endParaRPr lang="en-US"/>
        </a:p>
      </dgm:t>
    </dgm:pt>
    <dgm:pt modelId="{965C6284-EB2D-4218-B566-BE1BCEE3C6F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i="1" dirty="0"/>
            <a:t>Rewards staff for their participation in diversity efforts </a:t>
          </a:r>
          <a:r>
            <a:rPr lang="en-US" b="1" dirty="0"/>
            <a:t>40.7%</a:t>
          </a:r>
        </a:p>
      </dgm:t>
    </dgm:pt>
    <dgm:pt modelId="{61A1F67C-D388-434D-95C7-8FB0E9C76F71}" type="parTrans" cxnId="{694E7624-FF56-44C2-8AAA-86969AFB5EAA}">
      <dgm:prSet/>
      <dgm:spPr/>
      <dgm:t>
        <a:bodyPr/>
        <a:lstStyle/>
        <a:p>
          <a:endParaRPr lang="en-US"/>
        </a:p>
      </dgm:t>
    </dgm:pt>
    <dgm:pt modelId="{A1638530-CEAD-4521-AE25-981DC9AF45A0}" type="sibTrans" cxnId="{694E7624-FF56-44C2-8AAA-86969AFB5EAA}">
      <dgm:prSet/>
      <dgm:spPr/>
      <dgm:t>
        <a:bodyPr/>
        <a:lstStyle/>
        <a:p>
          <a:endParaRPr lang="en-US"/>
        </a:p>
      </dgm:t>
    </dgm:pt>
    <dgm:pt modelId="{2F193FC9-A3C5-4F6F-A72A-5221997F1C7E}">
      <dgm:prSet/>
      <dgm:spPr/>
      <dgm:t>
        <a:bodyPr/>
        <a:lstStyle/>
        <a:p>
          <a:r>
            <a:rPr lang="en-US" i="1" dirty="0"/>
            <a:t>Racial and ethnic diversity of the student body </a:t>
          </a:r>
          <a:r>
            <a:rPr lang="en-US" b="1" dirty="0"/>
            <a:t>50.8%</a:t>
          </a:r>
        </a:p>
      </dgm:t>
    </dgm:pt>
    <dgm:pt modelId="{4EEC49AB-E7AF-4B0A-9F1E-FC322CEB6B0C}" type="parTrans" cxnId="{1EE602CE-14F1-4DF1-AC6C-C02AD9F75B50}">
      <dgm:prSet/>
      <dgm:spPr/>
      <dgm:t>
        <a:bodyPr/>
        <a:lstStyle/>
        <a:p>
          <a:endParaRPr lang="en-US"/>
        </a:p>
      </dgm:t>
    </dgm:pt>
    <dgm:pt modelId="{3D436C30-1087-482B-BC95-E4C550ECFFF9}" type="sibTrans" cxnId="{1EE602CE-14F1-4DF1-AC6C-C02AD9F75B50}">
      <dgm:prSet/>
      <dgm:spPr/>
      <dgm:t>
        <a:bodyPr/>
        <a:lstStyle/>
        <a:p>
          <a:endParaRPr lang="en-US"/>
        </a:p>
      </dgm:t>
    </dgm:pt>
    <dgm:pt modelId="{2A0A14A0-7897-4F51-B891-9FDADCB9962C}">
      <dgm:prSet/>
      <dgm:spPr/>
      <dgm:t>
        <a:bodyPr/>
        <a:lstStyle/>
        <a:p>
          <a:r>
            <a:rPr lang="en-US" i="1" dirty="0"/>
            <a:t>Gender diversity of staff </a:t>
          </a:r>
          <a:r>
            <a:rPr lang="en-US" b="1" dirty="0"/>
            <a:t>50.8%</a:t>
          </a:r>
        </a:p>
      </dgm:t>
    </dgm:pt>
    <dgm:pt modelId="{44986C08-702F-47E7-A683-F50E715E7E47}" type="parTrans" cxnId="{F353B384-2DB7-4F05-BFAF-E6572C2FABFB}">
      <dgm:prSet/>
      <dgm:spPr/>
      <dgm:t>
        <a:bodyPr/>
        <a:lstStyle/>
        <a:p>
          <a:endParaRPr lang="en-US"/>
        </a:p>
      </dgm:t>
    </dgm:pt>
    <dgm:pt modelId="{1A815198-93DE-4C5B-8B59-E23CAC8EC659}" type="sibTrans" cxnId="{F353B384-2DB7-4F05-BFAF-E6572C2FABFB}">
      <dgm:prSet/>
      <dgm:spPr/>
      <dgm:t>
        <a:bodyPr/>
        <a:lstStyle/>
        <a:p>
          <a:endParaRPr lang="en-US"/>
        </a:p>
      </dgm:t>
    </dgm:pt>
    <dgm:pt modelId="{D8A9F3DC-C0CB-4BFC-90F4-198B022BDCA2}">
      <dgm:prSet/>
      <dgm:spPr/>
      <dgm:t>
        <a:bodyPr/>
        <a:lstStyle/>
        <a:p>
          <a:r>
            <a:rPr lang="en-US" i="1" dirty="0"/>
            <a:t>Political differences </a:t>
          </a:r>
          <a:r>
            <a:rPr lang="en-US" b="1" dirty="0"/>
            <a:t>37.3%</a:t>
          </a:r>
        </a:p>
      </dgm:t>
    </dgm:pt>
    <dgm:pt modelId="{32AC16E7-09CE-405F-B403-58F833B8DC0D}" type="parTrans" cxnId="{C23CB0B8-1438-4017-A04D-60E87BEDC006}">
      <dgm:prSet/>
      <dgm:spPr/>
      <dgm:t>
        <a:bodyPr/>
        <a:lstStyle/>
        <a:p>
          <a:endParaRPr lang="en-US"/>
        </a:p>
      </dgm:t>
    </dgm:pt>
    <dgm:pt modelId="{64405763-B7B7-4B02-B647-5385E815CCC3}" type="sibTrans" cxnId="{C23CB0B8-1438-4017-A04D-60E87BEDC006}">
      <dgm:prSet/>
      <dgm:spPr/>
      <dgm:t>
        <a:bodyPr/>
        <a:lstStyle/>
        <a:p>
          <a:endParaRPr lang="en-US"/>
        </a:p>
      </dgm:t>
    </dgm:pt>
    <dgm:pt modelId="{B5E23BDE-397B-4C8A-9657-EBDF17FD42C2}">
      <dgm:prSet/>
      <dgm:spPr/>
      <dgm:t>
        <a:bodyPr/>
        <a:lstStyle/>
        <a:p>
          <a:r>
            <a:rPr lang="en-US" i="1" dirty="0"/>
            <a:t>Individuals with disabilities </a:t>
          </a:r>
          <a:r>
            <a:rPr lang="en-US" b="1" dirty="0"/>
            <a:t>47.9%</a:t>
          </a:r>
        </a:p>
      </dgm:t>
    </dgm:pt>
    <dgm:pt modelId="{062E9155-DBC3-4DE2-8F22-B8759A530659}" type="parTrans" cxnId="{D7B3EC5F-CB92-4CE9-B5B8-E596C0A09AED}">
      <dgm:prSet/>
      <dgm:spPr/>
      <dgm:t>
        <a:bodyPr/>
        <a:lstStyle/>
        <a:p>
          <a:endParaRPr lang="en-US"/>
        </a:p>
      </dgm:t>
    </dgm:pt>
    <dgm:pt modelId="{7F866064-1736-4BD3-9852-A49AF3A95357}" type="sibTrans" cxnId="{D7B3EC5F-CB92-4CE9-B5B8-E596C0A09AED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2"/>
      <dgm:spPr/>
    </dgm:pt>
    <dgm:pt modelId="{1E84F2AC-DBEF-4F74-A6C5-24279D47D366}" type="pres">
      <dgm:prSet presAssocID="{AA4F38C7-3391-4DAA-80F5-BCF40FAD52B7}" presName="parentText" presStyleLbl="node1" presStyleIdx="0" presStyleCnt="2" custScaleX="89298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2">
        <dgm:presLayoutVars>
          <dgm:bulletEnabled val="1"/>
        </dgm:presLayoutVars>
      </dgm:prSet>
      <dgm:spPr/>
    </dgm:pt>
    <dgm:pt modelId="{60CC606E-5F4A-451E-8CB6-136AA0CD681B}" type="pres">
      <dgm:prSet presAssocID="{AA811065-57E7-4392-9FC1-60F08F71A8AA}" presName="spaceBetweenRectangles" presStyleCnt="0"/>
      <dgm:spPr/>
    </dgm:pt>
    <dgm:pt modelId="{ACB77D26-5AAF-4C96-B2AF-3B769185DCE1}" type="pres">
      <dgm:prSet presAssocID="{B530BCFA-5799-4670-8962-ED4802AA577B}" presName="parentLin" presStyleCnt="0"/>
      <dgm:spPr/>
    </dgm:pt>
    <dgm:pt modelId="{15BEB7D1-1C76-4DAC-A6F9-5898D89C78C8}" type="pres">
      <dgm:prSet presAssocID="{B530BCFA-5799-4670-8962-ED4802AA577B}" presName="parentLeftMargin" presStyleLbl="node1" presStyleIdx="0" presStyleCnt="2"/>
      <dgm:spPr/>
    </dgm:pt>
    <dgm:pt modelId="{CA7D8EC3-69C1-4AD9-A318-1DEBF427DFE1}" type="pres">
      <dgm:prSet presAssocID="{B530BCFA-5799-4670-8962-ED4802AA57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3E48F3-2C96-4A0E-A04B-5E11ABD8FA05}" type="pres">
      <dgm:prSet presAssocID="{B530BCFA-5799-4670-8962-ED4802AA577B}" presName="negativeSpace" presStyleCnt="0"/>
      <dgm:spPr/>
    </dgm:pt>
    <dgm:pt modelId="{E913F3E1-D92A-441B-9364-535FA43DCE33}" type="pres">
      <dgm:prSet presAssocID="{B530BCFA-5799-4670-8962-ED4802AA57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E9B502-E93C-4A4A-BBBA-52C70641F351}" type="presOf" srcId="{2A0A14A0-7897-4F51-B891-9FDADCB9962C}" destId="{C1DBD40C-BE6F-4A5B-BF63-FFB9AE1D9015}" srcOrd="0" destOrd="2" presId="urn:microsoft.com/office/officeart/2005/8/layout/list1"/>
    <dgm:cxn modelId="{AAC9861D-66E0-426B-9DFF-BD9AB74481A9}" type="presOf" srcId="{965C6284-EB2D-4218-B566-BE1BCEE3C6F0}" destId="{E913F3E1-D92A-441B-9364-535FA43DCE33}" srcOrd="0" destOrd="0" presId="urn:microsoft.com/office/officeart/2005/8/layout/list1"/>
    <dgm:cxn modelId="{966DBE1E-9ECE-4C8B-A7F3-A7D9F4BABD07}" type="presOf" srcId="{F15038B1-FC0A-4EE6-94CD-4BDD96B32D32}" destId="{C1DBD40C-BE6F-4A5B-BF63-FFB9AE1D9015}" srcOrd="0" destOrd="0" presId="urn:microsoft.com/office/officeart/2005/8/layout/list1"/>
    <dgm:cxn modelId="{694E7624-FF56-44C2-8AAA-86969AFB5EAA}" srcId="{B530BCFA-5799-4670-8962-ED4802AA577B}" destId="{965C6284-EB2D-4218-B566-BE1BCEE3C6F0}" srcOrd="0" destOrd="0" parTransId="{61A1F67C-D388-434D-95C7-8FB0E9C76F71}" sibTransId="{A1638530-CEAD-4521-AE25-981DC9AF45A0}"/>
    <dgm:cxn modelId="{66D0155E-30DB-42A9-9DFC-D4457F468CA5}" type="presOf" srcId="{2F193FC9-A3C5-4F6F-A72A-5221997F1C7E}" destId="{C1DBD40C-BE6F-4A5B-BF63-FFB9AE1D9015}" srcOrd="0" destOrd="1" presId="urn:microsoft.com/office/officeart/2005/8/layout/list1"/>
    <dgm:cxn modelId="{42824C5F-0D09-4AE5-9FE2-DA33711680F9}" srcId="{AA4F38C7-3391-4DAA-80F5-BCF40FAD52B7}" destId="{F15038B1-FC0A-4EE6-94CD-4BDD96B32D32}" srcOrd="0" destOrd="0" parTransId="{26493A4C-440D-4A21-AAED-E70709EA1EB9}" sibTransId="{F1634789-E8A8-4060-A147-5C4342175901}"/>
    <dgm:cxn modelId="{D7B3EC5F-CB92-4CE9-B5B8-E596C0A09AED}" srcId="{AA4F38C7-3391-4DAA-80F5-BCF40FAD52B7}" destId="{B5E23BDE-397B-4C8A-9657-EBDF17FD42C2}" srcOrd="4" destOrd="0" parTransId="{062E9155-DBC3-4DE2-8F22-B8759A530659}" sibTransId="{7F866064-1736-4BD3-9852-A49AF3A95357}"/>
    <dgm:cxn modelId="{50BBFE5F-01FE-4D1E-9121-03031B9AD955}" type="presOf" srcId="{D8A9F3DC-C0CB-4BFC-90F4-198B022BDCA2}" destId="{C1DBD40C-BE6F-4A5B-BF63-FFB9AE1D9015}" srcOrd="0" destOrd="3" presId="urn:microsoft.com/office/officeart/2005/8/layout/list1"/>
    <dgm:cxn modelId="{1B75256D-9A40-4BCF-A163-7E53529B10C4}" type="presOf" srcId="{B5E23BDE-397B-4C8A-9657-EBDF17FD42C2}" destId="{C1DBD40C-BE6F-4A5B-BF63-FFB9AE1D9015}" srcOrd="0" destOrd="4" presId="urn:microsoft.com/office/officeart/2005/8/layout/list1"/>
    <dgm:cxn modelId="{1CB23E78-87A5-427C-A70A-2805B42F8268}" type="presOf" srcId="{B530BCFA-5799-4670-8962-ED4802AA577B}" destId="{15BEB7D1-1C76-4DAC-A6F9-5898D89C78C8}" srcOrd="0" destOrd="0" presId="urn:microsoft.com/office/officeart/2005/8/layout/list1"/>
    <dgm:cxn modelId="{F353B384-2DB7-4F05-BFAF-E6572C2FABFB}" srcId="{AA4F38C7-3391-4DAA-80F5-BCF40FAD52B7}" destId="{2A0A14A0-7897-4F51-B891-9FDADCB9962C}" srcOrd="2" destOrd="0" parTransId="{44986C08-702F-47E7-A683-F50E715E7E47}" sibTransId="{1A815198-93DE-4C5B-8B59-E23CAC8EC659}"/>
    <dgm:cxn modelId="{214AE78D-CBC8-47CD-97CC-A54E405044FA}" type="presOf" srcId="{B530BCFA-5799-4670-8962-ED4802AA577B}" destId="{CA7D8EC3-69C1-4AD9-A318-1DEBF427DFE1}" srcOrd="1" destOrd="0" presId="urn:microsoft.com/office/officeart/2005/8/layout/list1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C23CB0B8-1438-4017-A04D-60E87BEDC006}" srcId="{AA4F38C7-3391-4DAA-80F5-BCF40FAD52B7}" destId="{D8A9F3DC-C0CB-4BFC-90F4-198B022BDCA2}" srcOrd="3" destOrd="0" parTransId="{32AC16E7-09CE-405F-B403-58F833B8DC0D}" sibTransId="{64405763-B7B7-4B02-B647-5385E815CCC3}"/>
    <dgm:cxn modelId="{1EE602CE-14F1-4DF1-AC6C-C02AD9F75B50}" srcId="{AA4F38C7-3391-4DAA-80F5-BCF40FAD52B7}" destId="{2F193FC9-A3C5-4F6F-A72A-5221997F1C7E}" srcOrd="1" destOrd="0" parTransId="{4EEC49AB-E7AF-4B0A-9F1E-FC322CEB6B0C}" sibTransId="{3D436C30-1087-482B-BC95-E4C550ECFFF9}"/>
    <dgm:cxn modelId="{2F6204EA-FB57-471B-8CC8-35E98FC16F4D}" srcId="{1EA51971-5BFD-4338-9AF9-0DD57B4DF64E}" destId="{B530BCFA-5799-4670-8962-ED4802AA577B}" srcOrd="1" destOrd="0" parTransId="{621ADB9A-4889-44B6-882E-FCA259ABEB87}" sibTransId="{03A00F11-2514-48A5-9FDD-0CD616FC7C2F}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  <dgm:cxn modelId="{6F68C423-B12D-4E8C-9899-F62629BFBDCF}" type="presParOf" srcId="{2841EB5C-E9FB-4C4C-A20E-5C0695763D89}" destId="{60CC606E-5F4A-451E-8CB6-136AA0CD681B}" srcOrd="3" destOrd="0" presId="urn:microsoft.com/office/officeart/2005/8/layout/list1"/>
    <dgm:cxn modelId="{09940388-F9BC-4273-BEA1-99ED13029BAF}" type="presParOf" srcId="{2841EB5C-E9FB-4C4C-A20E-5C0695763D89}" destId="{ACB77D26-5AAF-4C96-B2AF-3B769185DCE1}" srcOrd="4" destOrd="0" presId="urn:microsoft.com/office/officeart/2005/8/layout/list1"/>
    <dgm:cxn modelId="{E3672313-9ABE-4092-8B0C-12D4BBD664C6}" type="presParOf" srcId="{ACB77D26-5AAF-4C96-B2AF-3B769185DCE1}" destId="{15BEB7D1-1C76-4DAC-A6F9-5898D89C78C8}" srcOrd="0" destOrd="0" presId="urn:microsoft.com/office/officeart/2005/8/layout/list1"/>
    <dgm:cxn modelId="{AFAC120D-E5D6-473F-BA15-5E471E3ABCF5}" type="presParOf" srcId="{ACB77D26-5AAF-4C96-B2AF-3B769185DCE1}" destId="{CA7D8EC3-69C1-4AD9-A318-1DEBF427DFE1}" srcOrd="1" destOrd="0" presId="urn:microsoft.com/office/officeart/2005/8/layout/list1"/>
    <dgm:cxn modelId="{071C1E5A-87E0-4A5E-B9B0-77620C4168B2}" type="presParOf" srcId="{2841EB5C-E9FB-4C4C-A20E-5C0695763D89}" destId="{983E48F3-2C96-4A0E-A04B-5E11ABD8FA05}" srcOrd="5" destOrd="0" presId="urn:microsoft.com/office/officeart/2005/8/layout/list1"/>
    <dgm:cxn modelId="{72060E2B-C51E-4869-ABFC-527D06D71F0B}" type="presParOf" srcId="{2841EB5C-E9FB-4C4C-A20E-5C0695763D89}" destId="{E913F3E1-D92A-441B-9364-535FA43DCE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It is my role to (%Strongly Agree &amp; Agree)</a:t>
          </a:r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2CE2BC36-3D70-40C3-B8BA-B93CEEC942B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Student respect for my role in the classroom </a:t>
          </a:r>
          <a:r>
            <a:rPr lang="en-US" b="1" dirty="0"/>
            <a:t>87.1%</a:t>
          </a:r>
        </a:p>
      </dgm:t>
    </dgm:pt>
    <dgm:pt modelId="{F6AAE3C8-70A4-475E-8783-FFB43DF96594}" type="parTrans" cxnId="{E28B3717-316D-4B34-86FE-051CBA0D2EB7}">
      <dgm:prSet/>
      <dgm:spPr/>
      <dgm:t>
        <a:bodyPr/>
        <a:lstStyle/>
        <a:p>
          <a:endParaRPr lang="en-US"/>
        </a:p>
      </dgm:t>
    </dgm:pt>
    <dgm:pt modelId="{C563B0CE-A5ED-4E25-A4D3-2FE8FAAC03B1}" type="sibTrans" cxnId="{E28B3717-316D-4B34-86FE-051CBA0D2EB7}">
      <dgm:prSet/>
      <dgm:spPr/>
      <dgm:t>
        <a:bodyPr/>
        <a:lstStyle/>
        <a:p>
          <a:endParaRPr lang="en-US"/>
        </a:p>
      </dgm:t>
    </dgm:pt>
    <dgm:pt modelId="{B084FC06-FE67-4888-B8DC-C81FBED3AED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Extent to which you agree or disagree (%Strongly Agree &amp; Agree) </a:t>
          </a:r>
        </a:p>
      </dgm:t>
    </dgm:pt>
    <dgm:pt modelId="{171835C4-E2AC-4034-91BC-6536EBDBD370}" type="parTrans" cxnId="{B30FB783-864E-4F08-85EF-0AD102EC7259}">
      <dgm:prSet/>
      <dgm:spPr/>
      <dgm:t>
        <a:bodyPr/>
        <a:lstStyle/>
        <a:p>
          <a:endParaRPr lang="en-US"/>
        </a:p>
      </dgm:t>
    </dgm:pt>
    <dgm:pt modelId="{C21AE165-2351-48FA-A5CA-78C2156946CD}" type="sibTrans" cxnId="{B30FB783-864E-4F08-85EF-0AD102EC7259}">
      <dgm:prSet/>
      <dgm:spPr/>
      <dgm:t>
        <a:bodyPr/>
        <a:lstStyle/>
        <a:p>
          <a:endParaRPr lang="en-US"/>
        </a:p>
      </dgm:t>
    </dgm:pt>
    <dgm:pt modelId="{C008FC61-0865-4D48-878D-F4599A74B018}">
      <dgm:prSet/>
      <dgm:spPr>
        <a:solidFill>
          <a:schemeClr val="tx1"/>
        </a:solidFill>
      </dgm:spPr>
      <dgm:t>
        <a:bodyPr/>
        <a:lstStyle/>
        <a:p>
          <a:r>
            <a:rPr lang="en-US" i="1" dirty="0"/>
            <a:t>A racially/ethnically diverse student body enhances the educational experience of all students </a:t>
          </a:r>
          <a:r>
            <a:rPr lang="en-US" b="1" dirty="0"/>
            <a:t>89.6%</a:t>
          </a:r>
        </a:p>
      </dgm:t>
    </dgm:pt>
    <dgm:pt modelId="{B6E7AE70-1023-46E3-91C3-C0AC6870BC46}" type="parTrans" cxnId="{88483807-DD2C-4AF7-8078-C288F95DB78E}">
      <dgm:prSet/>
      <dgm:spPr/>
      <dgm:t>
        <a:bodyPr/>
        <a:lstStyle/>
        <a:p>
          <a:endParaRPr lang="en-US"/>
        </a:p>
      </dgm:t>
    </dgm:pt>
    <dgm:pt modelId="{327761F9-F91B-48DA-9920-097A506ABFDA}" type="sibTrans" cxnId="{88483807-DD2C-4AF7-8078-C288F95DB78E}">
      <dgm:prSet/>
      <dgm:spPr/>
      <dgm:t>
        <a:bodyPr/>
        <a:lstStyle/>
        <a:p>
          <a:endParaRPr lang="en-US"/>
        </a:p>
      </dgm:t>
    </dgm:pt>
    <dgm:pt modelId="{E35B420C-8B6B-4974-BB83-BE20062BE3ED}">
      <dgm:prSet/>
      <dgm:spPr/>
      <dgm:t>
        <a:bodyPr/>
        <a:lstStyle/>
        <a:p>
          <a:r>
            <a:rPr lang="en-US" i="1" dirty="0"/>
            <a:t>LGBTQ+ faculty are treated fairly here </a:t>
          </a:r>
          <a:r>
            <a:rPr lang="en-US" b="1" dirty="0"/>
            <a:t>89.6%</a:t>
          </a:r>
        </a:p>
      </dgm:t>
    </dgm:pt>
    <dgm:pt modelId="{1E093E9B-D291-411F-B4B7-59519CF23E42}" type="parTrans" cxnId="{BF0CD9D9-8958-4A84-8A4C-4DE34273511C}">
      <dgm:prSet/>
      <dgm:spPr/>
      <dgm:t>
        <a:bodyPr/>
        <a:lstStyle/>
        <a:p>
          <a:endParaRPr lang="en-US"/>
        </a:p>
      </dgm:t>
    </dgm:pt>
    <dgm:pt modelId="{EB51E91A-E37E-4D48-A236-79DBC085EC9E}" type="sibTrans" cxnId="{BF0CD9D9-8958-4A84-8A4C-4DE34273511C}">
      <dgm:prSet/>
      <dgm:spPr/>
      <dgm:t>
        <a:bodyPr/>
        <a:lstStyle/>
        <a:p>
          <a:endParaRPr lang="en-US"/>
        </a:p>
      </dgm:t>
    </dgm:pt>
    <dgm:pt modelId="{71D4D350-BE57-4D69-90FF-31FFDE19801B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How </a:t>
          </a:r>
          <a:r>
            <a:rPr lang="en-US" b="1" dirty="0"/>
            <a:t>satisfied are you with (</a:t>
          </a:r>
          <a:r>
            <a:rPr lang="en-US" b="1" i="1" dirty="0"/>
            <a:t>% Very Satisfied &amp; Satisfied)</a:t>
          </a:r>
          <a:endParaRPr lang="en-US" b="1" dirty="0"/>
        </a:p>
      </dgm:t>
    </dgm:pt>
    <dgm:pt modelId="{87AFE5F2-D424-4819-BD51-751754DC4057}" type="parTrans" cxnId="{ECA4533F-8BE6-481D-8E44-424C783009A1}">
      <dgm:prSet/>
      <dgm:spPr/>
      <dgm:t>
        <a:bodyPr/>
        <a:lstStyle/>
        <a:p>
          <a:endParaRPr lang="en-US"/>
        </a:p>
      </dgm:t>
    </dgm:pt>
    <dgm:pt modelId="{B35D9692-E673-4484-B791-0322B9595169}" type="sibTrans" cxnId="{ECA4533F-8BE6-481D-8E44-424C783009A1}">
      <dgm:prSet/>
      <dgm:spPr/>
      <dgm:t>
        <a:bodyPr/>
        <a:lstStyle/>
        <a:p>
          <a:endParaRPr lang="en-US"/>
        </a:p>
      </dgm:t>
    </dgm:pt>
    <dgm:pt modelId="{0F78E34D-7408-4B1B-8AD7-F16BA904CE6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Enhance students’ knowledge of and appreciation for other racial/ethnic groups </a:t>
          </a:r>
          <a:r>
            <a:rPr lang="en-US" b="1" dirty="0"/>
            <a:t>88.3%</a:t>
          </a:r>
        </a:p>
      </dgm:t>
    </dgm:pt>
    <dgm:pt modelId="{B552C426-7083-4D3B-B9AE-A502B70E0D00}" type="parTrans" cxnId="{F8A50BB4-BA3D-48D0-A58F-3CE644B648B5}">
      <dgm:prSet/>
      <dgm:spPr/>
      <dgm:t>
        <a:bodyPr/>
        <a:lstStyle/>
        <a:p>
          <a:endParaRPr lang="en-US"/>
        </a:p>
      </dgm:t>
    </dgm:pt>
    <dgm:pt modelId="{9A975C1E-AB90-4A95-944C-53F257ED560D}" type="sibTrans" cxnId="{F8A50BB4-BA3D-48D0-A58F-3CE644B648B5}">
      <dgm:prSet/>
      <dgm:spPr/>
      <dgm:t>
        <a:bodyPr/>
        <a:lstStyle/>
        <a:p>
          <a:endParaRPr lang="en-US"/>
        </a:p>
      </dgm:t>
    </dgm:pt>
    <dgm:pt modelId="{FB02E86F-0D6E-44F8-9AAB-8D6DE77E5095}">
      <dgm:prSet/>
      <dgm:spPr>
        <a:solidFill>
          <a:schemeClr val="tx1"/>
        </a:solidFill>
      </dgm:spPr>
      <dgm:t>
        <a:bodyPr/>
        <a:lstStyle/>
        <a:p>
          <a:r>
            <a:rPr lang="en-US" i="1" dirty="0"/>
            <a:t>Encourage respect for different beliefs </a:t>
          </a:r>
          <a:r>
            <a:rPr lang="en-US" b="1" dirty="0"/>
            <a:t>93.6%</a:t>
          </a:r>
        </a:p>
      </dgm:t>
    </dgm:pt>
    <dgm:pt modelId="{C982C382-FA5C-4978-BA6C-DDECBCCC7887}" type="parTrans" cxnId="{86535F0E-240B-4C29-9163-55D0FABED27B}">
      <dgm:prSet/>
      <dgm:spPr/>
      <dgm:t>
        <a:bodyPr/>
        <a:lstStyle/>
        <a:p>
          <a:endParaRPr lang="en-US"/>
        </a:p>
      </dgm:t>
    </dgm:pt>
    <dgm:pt modelId="{165F59BF-7151-4EF9-8FA3-57117C62D79F}" type="sibTrans" cxnId="{86535F0E-240B-4C29-9163-55D0FABED27B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3"/>
      <dgm:spPr/>
    </dgm:pt>
    <dgm:pt modelId="{1E84F2AC-DBEF-4F74-A6C5-24279D47D366}" type="pres">
      <dgm:prSet presAssocID="{AA4F38C7-3391-4DAA-80F5-BCF40FAD52B7}" presName="parentText" presStyleLbl="node1" presStyleIdx="0" presStyleCnt="3" custScaleX="110890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3">
        <dgm:presLayoutVars>
          <dgm:bulletEnabled val="1"/>
        </dgm:presLayoutVars>
      </dgm:prSet>
      <dgm:spPr/>
    </dgm:pt>
    <dgm:pt modelId="{B2CD1D2E-7D07-4461-B638-140191AEAC77}" type="pres">
      <dgm:prSet presAssocID="{AA811065-57E7-4392-9FC1-60F08F71A8AA}" presName="spaceBetweenRectangles" presStyleCnt="0"/>
      <dgm:spPr/>
    </dgm:pt>
    <dgm:pt modelId="{3D09D6EF-5ACC-4171-9FBC-74BDA5A74B5D}" type="pres">
      <dgm:prSet presAssocID="{71D4D350-BE57-4D69-90FF-31FFDE19801B}" presName="parentLin" presStyleCnt="0"/>
      <dgm:spPr/>
    </dgm:pt>
    <dgm:pt modelId="{45BBBE2D-A0CB-4E28-8EC9-BD4CB87C9520}" type="pres">
      <dgm:prSet presAssocID="{71D4D350-BE57-4D69-90FF-31FFDE19801B}" presName="parentLeftMargin" presStyleLbl="node1" presStyleIdx="0" presStyleCnt="3"/>
      <dgm:spPr/>
    </dgm:pt>
    <dgm:pt modelId="{544E8C1E-9F63-4143-946A-6AEE16CA42EA}" type="pres">
      <dgm:prSet presAssocID="{71D4D350-BE57-4D69-90FF-31FFDE1980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AB0896-7E3D-4F63-ABAA-C541F304DC5A}" type="pres">
      <dgm:prSet presAssocID="{71D4D350-BE57-4D69-90FF-31FFDE19801B}" presName="negativeSpace" presStyleCnt="0"/>
      <dgm:spPr/>
    </dgm:pt>
    <dgm:pt modelId="{8A800B5B-3606-4E13-B8E5-0313E3B049E8}" type="pres">
      <dgm:prSet presAssocID="{71D4D350-BE57-4D69-90FF-31FFDE19801B}" presName="childText" presStyleLbl="conFgAcc1" presStyleIdx="1" presStyleCnt="3">
        <dgm:presLayoutVars>
          <dgm:bulletEnabled val="1"/>
        </dgm:presLayoutVars>
      </dgm:prSet>
      <dgm:spPr/>
    </dgm:pt>
    <dgm:pt modelId="{E2FBB711-0CEF-40FA-8B1A-497DD05F7D20}" type="pres">
      <dgm:prSet presAssocID="{B35D9692-E673-4484-B791-0322B9595169}" presName="spaceBetweenRectangles" presStyleCnt="0"/>
      <dgm:spPr/>
    </dgm:pt>
    <dgm:pt modelId="{BDE550C2-F393-4252-8107-7F2ACCA99A9B}" type="pres">
      <dgm:prSet presAssocID="{B084FC06-FE67-4888-B8DC-C81FBED3AEDB}" presName="parentLin" presStyleCnt="0"/>
      <dgm:spPr/>
    </dgm:pt>
    <dgm:pt modelId="{C3F009F3-83D6-4C75-93D1-54CE351BDCA9}" type="pres">
      <dgm:prSet presAssocID="{B084FC06-FE67-4888-B8DC-C81FBED3AEDB}" presName="parentLeftMargin" presStyleLbl="node1" presStyleIdx="1" presStyleCnt="3"/>
      <dgm:spPr/>
    </dgm:pt>
    <dgm:pt modelId="{1C51AC53-F28A-487E-B39B-8179D7E6A37A}" type="pres">
      <dgm:prSet presAssocID="{B084FC06-FE67-4888-B8DC-C81FBED3AE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0863B2-20F0-4BB9-9F0D-39ECB414D6E8}" type="pres">
      <dgm:prSet presAssocID="{B084FC06-FE67-4888-B8DC-C81FBED3AEDB}" presName="negativeSpace" presStyleCnt="0"/>
      <dgm:spPr/>
    </dgm:pt>
    <dgm:pt modelId="{1AB0FA41-2BD1-47FC-BD17-DFD1E2DB66DE}" type="pres">
      <dgm:prSet presAssocID="{B084FC06-FE67-4888-B8DC-C81FBED3AE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483807-DD2C-4AF7-8078-C288F95DB78E}" srcId="{B084FC06-FE67-4888-B8DC-C81FBED3AEDB}" destId="{C008FC61-0865-4D48-878D-F4599A74B018}" srcOrd="0" destOrd="0" parTransId="{B6E7AE70-1023-46E3-91C3-C0AC6870BC46}" sibTransId="{327761F9-F91B-48DA-9920-097A506ABFDA}"/>
    <dgm:cxn modelId="{86535F0E-240B-4C29-9163-55D0FABED27B}" srcId="{AA4F38C7-3391-4DAA-80F5-BCF40FAD52B7}" destId="{FB02E86F-0D6E-44F8-9AAB-8D6DE77E5095}" srcOrd="1" destOrd="0" parTransId="{C982C382-FA5C-4978-BA6C-DDECBCCC7887}" sibTransId="{165F59BF-7151-4EF9-8FA3-57117C62D79F}"/>
    <dgm:cxn modelId="{E28B3717-316D-4B34-86FE-051CBA0D2EB7}" srcId="{71D4D350-BE57-4D69-90FF-31FFDE19801B}" destId="{2CE2BC36-3D70-40C3-B8BA-B93CEEC942B8}" srcOrd="0" destOrd="0" parTransId="{F6AAE3C8-70A4-475E-8783-FFB43DF96594}" sibTransId="{C563B0CE-A5ED-4E25-A4D3-2FE8FAAC03B1}"/>
    <dgm:cxn modelId="{ECA4533F-8BE6-481D-8E44-424C783009A1}" srcId="{1EA51971-5BFD-4338-9AF9-0DD57B4DF64E}" destId="{71D4D350-BE57-4D69-90FF-31FFDE19801B}" srcOrd="1" destOrd="0" parTransId="{87AFE5F2-D424-4819-BD51-751754DC4057}" sibTransId="{B35D9692-E673-4484-B791-0322B9595169}"/>
    <dgm:cxn modelId="{89C77864-D604-4896-9395-598F5D4613A6}" type="presOf" srcId="{C008FC61-0865-4D48-878D-F4599A74B018}" destId="{1AB0FA41-2BD1-47FC-BD17-DFD1E2DB66DE}" srcOrd="0" destOrd="0" presId="urn:microsoft.com/office/officeart/2005/8/layout/list1"/>
    <dgm:cxn modelId="{2DECBD56-19DB-4222-B950-5DADEFDC78A2}" type="presOf" srcId="{FB02E86F-0D6E-44F8-9AAB-8D6DE77E5095}" destId="{C1DBD40C-BE6F-4A5B-BF63-FFB9AE1D9015}" srcOrd="0" destOrd="1" presId="urn:microsoft.com/office/officeart/2005/8/layout/list1"/>
    <dgm:cxn modelId="{2A09987D-F046-4864-8F9E-FCA1B3154C18}" type="presOf" srcId="{0F78E34D-7408-4B1B-8AD7-F16BA904CE67}" destId="{C1DBD40C-BE6F-4A5B-BF63-FFB9AE1D9015}" srcOrd="0" destOrd="0" presId="urn:microsoft.com/office/officeart/2005/8/layout/list1"/>
    <dgm:cxn modelId="{B30FB783-864E-4F08-85EF-0AD102EC7259}" srcId="{1EA51971-5BFD-4338-9AF9-0DD57B4DF64E}" destId="{B084FC06-FE67-4888-B8DC-C81FBED3AEDB}" srcOrd="2" destOrd="0" parTransId="{171835C4-E2AC-4034-91BC-6536EBDBD370}" sibTransId="{C21AE165-2351-48FA-A5CA-78C2156946CD}"/>
    <dgm:cxn modelId="{6C14C589-BDD6-40DC-8D2F-FFE34B91E526}" type="presOf" srcId="{2CE2BC36-3D70-40C3-B8BA-B93CEEC942B8}" destId="{8A800B5B-3606-4E13-B8E5-0313E3B049E8}" srcOrd="0" destOrd="0" presId="urn:microsoft.com/office/officeart/2005/8/layout/list1"/>
    <dgm:cxn modelId="{079EB89C-C594-4CCB-8EC5-3CF6396AF619}" type="presOf" srcId="{71D4D350-BE57-4D69-90FF-31FFDE19801B}" destId="{544E8C1E-9F63-4143-946A-6AEE16CA42EA}" srcOrd="1" destOrd="0" presId="urn:microsoft.com/office/officeart/2005/8/layout/list1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F8A50BB4-BA3D-48D0-A58F-3CE644B648B5}" srcId="{AA4F38C7-3391-4DAA-80F5-BCF40FAD52B7}" destId="{0F78E34D-7408-4B1B-8AD7-F16BA904CE67}" srcOrd="0" destOrd="0" parTransId="{B552C426-7083-4D3B-B9AE-A502B70E0D00}" sibTransId="{9A975C1E-AB90-4A95-944C-53F257ED560D}"/>
    <dgm:cxn modelId="{FEE734C6-F20E-42B7-9594-F8BB940FCC79}" type="presOf" srcId="{71D4D350-BE57-4D69-90FF-31FFDE19801B}" destId="{45BBBE2D-A0CB-4E28-8EC9-BD4CB87C9520}" srcOrd="0" destOrd="0" presId="urn:microsoft.com/office/officeart/2005/8/layout/list1"/>
    <dgm:cxn modelId="{3A3478CC-3ED6-40D5-9AB3-79BFA5456F61}" type="presOf" srcId="{E35B420C-8B6B-4974-BB83-BE20062BE3ED}" destId="{1AB0FA41-2BD1-47FC-BD17-DFD1E2DB66DE}" srcOrd="0" destOrd="1" presId="urn:microsoft.com/office/officeart/2005/8/layout/list1"/>
    <dgm:cxn modelId="{BF0CD9D9-8958-4A84-8A4C-4DE34273511C}" srcId="{B084FC06-FE67-4888-B8DC-C81FBED3AEDB}" destId="{E35B420C-8B6B-4974-BB83-BE20062BE3ED}" srcOrd="1" destOrd="0" parTransId="{1E093E9B-D291-411F-B4B7-59519CF23E42}" sibTransId="{EB51E91A-E37E-4D48-A236-79DBC085EC9E}"/>
    <dgm:cxn modelId="{35A5AFE1-27CB-4AB7-921C-CDC74C569E46}" type="presOf" srcId="{B084FC06-FE67-4888-B8DC-C81FBED3AEDB}" destId="{C3F009F3-83D6-4C75-93D1-54CE351BDCA9}" srcOrd="0" destOrd="0" presId="urn:microsoft.com/office/officeart/2005/8/layout/list1"/>
    <dgm:cxn modelId="{4938BDEC-3267-442B-841D-8D692CD904EC}" type="presOf" srcId="{B084FC06-FE67-4888-B8DC-C81FBED3AEDB}" destId="{1C51AC53-F28A-487E-B39B-8179D7E6A37A}" srcOrd="1" destOrd="0" presId="urn:microsoft.com/office/officeart/2005/8/layout/list1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  <dgm:cxn modelId="{E428F2AF-8087-40FE-B1E9-591E931E8F29}" type="presParOf" srcId="{2841EB5C-E9FB-4C4C-A20E-5C0695763D89}" destId="{B2CD1D2E-7D07-4461-B638-140191AEAC77}" srcOrd="3" destOrd="0" presId="urn:microsoft.com/office/officeart/2005/8/layout/list1"/>
    <dgm:cxn modelId="{297B2C0C-5007-48D8-94D0-EEB2DDB19F38}" type="presParOf" srcId="{2841EB5C-E9FB-4C4C-A20E-5C0695763D89}" destId="{3D09D6EF-5ACC-4171-9FBC-74BDA5A74B5D}" srcOrd="4" destOrd="0" presId="urn:microsoft.com/office/officeart/2005/8/layout/list1"/>
    <dgm:cxn modelId="{CCA347F6-0BB3-491A-A5A9-5F73E619B119}" type="presParOf" srcId="{3D09D6EF-5ACC-4171-9FBC-74BDA5A74B5D}" destId="{45BBBE2D-A0CB-4E28-8EC9-BD4CB87C9520}" srcOrd="0" destOrd="0" presId="urn:microsoft.com/office/officeart/2005/8/layout/list1"/>
    <dgm:cxn modelId="{FC21E3E0-ADA5-4446-8C9A-87B8ABC21F05}" type="presParOf" srcId="{3D09D6EF-5ACC-4171-9FBC-74BDA5A74B5D}" destId="{544E8C1E-9F63-4143-946A-6AEE16CA42EA}" srcOrd="1" destOrd="0" presId="urn:microsoft.com/office/officeart/2005/8/layout/list1"/>
    <dgm:cxn modelId="{26CA0D02-9E0C-411E-ABA5-14A3F5E28CE7}" type="presParOf" srcId="{2841EB5C-E9FB-4C4C-A20E-5C0695763D89}" destId="{1AAB0896-7E3D-4F63-ABAA-C541F304DC5A}" srcOrd="5" destOrd="0" presId="urn:microsoft.com/office/officeart/2005/8/layout/list1"/>
    <dgm:cxn modelId="{57C11A4B-6A92-4A98-BEDD-15ADE2004AB9}" type="presParOf" srcId="{2841EB5C-E9FB-4C4C-A20E-5C0695763D89}" destId="{8A800B5B-3606-4E13-B8E5-0313E3B049E8}" srcOrd="6" destOrd="0" presId="urn:microsoft.com/office/officeart/2005/8/layout/list1"/>
    <dgm:cxn modelId="{E955D327-FA04-462C-82C8-6D33E798AEA4}" type="presParOf" srcId="{2841EB5C-E9FB-4C4C-A20E-5C0695763D89}" destId="{E2FBB711-0CEF-40FA-8B1A-497DD05F7D20}" srcOrd="7" destOrd="0" presId="urn:microsoft.com/office/officeart/2005/8/layout/list1"/>
    <dgm:cxn modelId="{5DAB07D5-D0C7-4486-A1BD-9DEF57D6F212}" type="presParOf" srcId="{2841EB5C-E9FB-4C4C-A20E-5C0695763D89}" destId="{BDE550C2-F393-4252-8107-7F2ACCA99A9B}" srcOrd="8" destOrd="0" presId="urn:microsoft.com/office/officeart/2005/8/layout/list1"/>
    <dgm:cxn modelId="{8487DBF2-E6E7-4A5B-8B6A-E6BC35D3D05C}" type="presParOf" srcId="{BDE550C2-F393-4252-8107-7F2ACCA99A9B}" destId="{C3F009F3-83D6-4C75-93D1-54CE351BDCA9}" srcOrd="0" destOrd="0" presId="urn:microsoft.com/office/officeart/2005/8/layout/list1"/>
    <dgm:cxn modelId="{2841977D-98C1-45E2-A38C-E060FA66E3D9}" type="presParOf" srcId="{BDE550C2-F393-4252-8107-7F2ACCA99A9B}" destId="{1C51AC53-F28A-487E-B39B-8179D7E6A37A}" srcOrd="1" destOrd="0" presId="urn:microsoft.com/office/officeart/2005/8/layout/list1"/>
    <dgm:cxn modelId="{6B97DFE4-3976-4FC3-B134-CE0519137B8C}" type="presParOf" srcId="{2841EB5C-E9FB-4C4C-A20E-5C0695763D89}" destId="{F90863B2-20F0-4BB9-9F0D-39ECB414D6E8}" srcOrd="9" destOrd="0" presId="urn:microsoft.com/office/officeart/2005/8/layout/list1"/>
    <dgm:cxn modelId="{FFE2A336-5B54-4BA2-8C4F-FE3EFDC71D5D}" type="presParOf" srcId="{2841EB5C-E9FB-4C4C-A20E-5C0695763D89}" destId="{1AB0FA41-2BD1-47FC-BD17-DFD1E2DB66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A51971-5BFD-4338-9AF9-0DD57B4DF64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4F38C7-3391-4DAA-80F5-BCF40FAD52B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How satisfied are you with (</a:t>
          </a:r>
          <a:r>
            <a:rPr lang="en-US" b="1" i="1" dirty="0"/>
            <a:t>% Very Satisfied &amp; Satisfied)</a:t>
          </a:r>
          <a:endParaRPr lang="en-US" b="1" dirty="0"/>
        </a:p>
      </dgm:t>
    </dgm:pt>
    <dgm:pt modelId="{8DFEF917-9388-43EA-AC63-73C85071F155}" type="parTrans" cxnId="{268FFBF2-25CB-4E70-A2A3-DA67FECD1DC2}">
      <dgm:prSet/>
      <dgm:spPr/>
      <dgm:t>
        <a:bodyPr/>
        <a:lstStyle/>
        <a:p>
          <a:endParaRPr lang="en-US"/>
        </a:p>
      </dgm:t>
    </dgm:pt>
    <dgm:pt modelId="{AA811065-57E7-4392-9FC1-60F08F71A8AA}" type="sibTrans" cxnId="{268FFBF2-25CB-4E70-A2A3-DA67FECD1DC2}">
      <dgm:prSet/>
      <dgm:spPr/>
      <dgm:t>
        <a:bodyPr/>
        <a:lstStyle/>
        <a:p>
          <a:endParaRPr lang="en-US"/>
        </a:p>
      </dgm:t>
    </dgm:pt>
    <dgm:pt modelId="{F15038B1-FC0A-4EE6-94CD-4BDD96B32D3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i="1" dirty="0"/>
            <a:t>Atmosphere for political differences </a:t>
          </a:r>
          <a:r>
            <a:rPr lang="en-US" b="1" dirty="0"/>
            <a:t>42.3%</a:t>
          </a:r>
        </a:p>
      </dgm:t>
    </dgm:pt>
    <dgm:pt modelId="{26493A4C-440D-4A21-AAED-E70709EA1EB9}" type="parTrans" cxnId="{42824C5F-0D09-4AE5-9FE2-DA33711680F9}">
      <dgm:prSet/>
      <dgm:spPr/>
      <dgm:t>
        <a:bodyPr/>
        <a:lstStyle/>
        <a:p>
          <a:endParaRPr lang="en-US"/>
        </a:p>
      </dgm:t>
    </dgm:pt>
    <dgm:pt modelId="{F1634789-E8A8-4060-A147-5C4342175901}" type="sibTrans" cxnId="{42824C5F-0D09-4AE5-9FE2-DA33711680F9}">
      <dgm:prSet/>
      <dgm:spPr/>
      <dgm:t>
        <a:bodyPr/>
        <a:lstStyle/>
        <a:p>
          <a:endParaRPr lang="en-US"/>
        </a:p>
      </dgm:t>
    </dgm:pt>
    <dgm:pt modelId="{3495DF5D-4699-40A7-8697-EE208E3F42EE}">
      <dgm:prSet/>
      <dgm:spPr/>
      <dgm:t>
        <a:bodyPr/>
        <a:lstStyle/>
        <a:p>
          <a:r>
            <a:rPr lang="en-US" i="1" dirty="0"/>
            <a:t>Atmosphere for religious differences </a:t>
          </a:r>
          <a:r>
            <a:rPr lang="en-US" b="1" dirty="0"/>
            <a:t>49.2%</a:t>
          </a:r>
        </a:p>
      </dgm:t>
    </dgm:pt>
    <dgm:pt modelId="{65DC0581-D51D-4B27-B13F-3182C3AB2658}" type="parTrans" cxnId="{278539E0-9FCB-4082-B40D-BB8F16A7EDAA}">
      <dgm:prSet/>
      <dgm:spPr/>
      <dgm:t>
        <a:bodyPr/>
        <a:lstStyle/>
        <a:p>
          <a:endParaRPr lang="en-US"/>
        </a:p>
      </dgm:t>
    </dgm:pt>
    <dgm:pt modelId="{2AC39005-AAEC-44AC-8456-7F52CD97FDA3}" type="sibTrans" cxnId="{278539E0-9FCB-4082-B40D-BB8F16A7EDAA}">
      <dgm:prSet/>
      <dgm:spPr/>
      <dgm:t>
        <a:bodyPr/>
        <a:lstStyle/>
        <a:p>
          <a:endParaRPr lang="en-US"/>
        </a:p>
      </dgm:t>
    </dgm:pt>
    <dgm:pt modelId="{496BE5A4-BD5F-46C8-8412-29FE612A3068}">
      <dgm:prSet/>
      <dgm:spPr/>
      <dgm:t>
        <a:bodyPr/>
        <a:lstStyle/>
        <a:p>
          <a:r>
            <a:rPr lang="en-US" i="1" dirty="0"/>
            <a:t>Atmosphere for differences in gender expression </a:t>
          </a:r>
          <a:r>
            <a:rPr lang="en-US" b="1" dirty="0"/>
            <a:t>62.3%</a:t>
          </a:r>
        </a:p>
      </dgm:t>
    </dgm:pt>
    <dgm:pt modelId="{1A558D27-AB70-4725-A89B-1CB5C7219DEF}" type="parTrans" cxnId="{066F394B-D7F9-4772-A859-B6A86DD111F0}">
      <dgm:prSet/>
      <dgm:spPr/>
      <dgm:t>
        <a:bodyPr/>
        <a:lstStyle/>
        <a:p>
          <a:endParaRPr lang="en-US"/>
        </a:p>
      </dgm:t>
    </dgm:pt>
    <dgm:pt modelId="{B40F808C-8EA0-4A67-B2DD-8CB5E57A2F77}" type="sibTrans" cxnId="{066F394B-D7F9-4772-A859-B6A86DD111F0}">
      <dgm:prSet/>
      <dgm:spPr/>
      <dgm:t>
        <a:bodyPr/>
        <a:lstStyle/>
        <a:p>
          <a:endParaRPr lang="en-US"/>
        </a:p>
      </dgm:t>
    </dgm:pt>
    <dgm:pt modelId="{DCC47245-1B75-477A-9422-564AB5AD5537}">
      <dgm:prSet/>
      <dgm:spPr/>
      <dgm:t>
        <a:bodyPr/>
        <a:lstStyle/>
        <a:p>
          <a:r>
            <a:rPr lang="en-US" i="1" dirty="0"/>
            <a:t>Atmosphere for differences in immigration status </a:t>
          </a:r>
          <a:r>
            <a:rPr lang="en-US" b="1" dirty="0"/>
            <a:t>60.9%</a:t>
          </a:r>
        </a:p>
      </dgm:t>
    </dgm:pt>
    <dgm:pt modelId="{9852F921-C4F9-4E5D-9867-6F1CC833F24D}" type="parTrans" cxnId="{8E051BB6-A4EF-47DF-BB89-B4CB32345624}">
      <dgm:prSet/>
      <dgm:spPr/>
      <dgm:t>
        <a:bodyPr/>
        <a:lstStyle/>
        <a:p>
          <a:endParaRPr lang="en-US"/>
        </a:p>
      </dgm:t>
    </dgm:pt>
    <dgm:pt modelId="{50670FC1-138E-4A58-8A99-32B74A96AF7F}" type="sibTrans" cxnId="{8E051BB6-A4EF-47DF-BB89-B4CB32345624}">
      <dgm:prSet/>
      <dgm:spPr/>
      <dgm:t>
        <a:bodyPr/>
        <a:lstStyle/>
        <a:p>
          <a:endParaRPr lang="en-US"/>
        </a:p>
      </dgm:t>
    </dgm:pt>
    <dgm:pt modelId="{47443A72-58BA-45FB-A122-6E117FFE158C}">
      <dgm:prSet/>
      <dgm:spPr/>
      <dgm:t>
        <a:bodyPr/>
        <a:lstStyle/>
        <a:p>
          <a:r>
            <a:rPr lang="en-US" i="1" dirty="0"/>
            <a:t>Representation of racial/ethnic minority faculty </a:t>
          </a:r>
          <a:r>
            <a:rPr lang="en-US" b="1" dirty="0"/>
            <a:t>42.0%</a:t>
          </a:r>
        </a:p>
      </dgm:t>
    </dgm:pt>
    <dgm:pt modelId="{F05BCF5B-31E3-4B16-8E2B-61CE1702A055}" type="parTrans" cxnId="{1E8A61AE-47AF-42C2-8070-1DE4F4ECFFC0}">
      <dgm:prSet/>
      <dgm:spPr/>
      <dgm:t>
        <a:bodyPr/>
        <a:lstStyle/>
        <a:p>
          <a:endParaRPr lang="en-US"/>
        </a:p>
      </dgm:t>
    </dgm:pt>
    <dgm:pt modelId="{28FCFA7A-7E87-44BB-87DD-3FE43A77FC7B}" type="sibTrans" cxnId="{1E8A61AE-47AF-42C2-8070-1DE4F4ECFFC0}">
      <dgm:prSet/>
      <dgm:spPr/>
      <dgm:t>
        <a:bodyPr/>
        <a:lstStyle/>
        <a:p>
          <a:endParaRPr lang="en-US"/>
        </a:p>
      </dgm:t>
    </dgm:pt>
    <dgm:pt modelId="{2841EB5C-E9FB-4C4C-A20E-5C0695763D89}" type="pres">
      <dgm:prSet presAssocID="{1EA51971-5BFD-4338-9AF9-0DD57B4DF64E}" presName="linear" presStyleCnt="0">
        <dgm:presLayoutVars>
          <dgm:dir/>
          <dgm:animLvl val="lvl"/>
          <dgm:resizeHandles val="exact"/>
        </dgm:presLayoutVars>
      </dgm:prSet>
      <dgm:spPr/>
    </dgm:pt>
    <dgm:pt modelId="{83FF4B80-9362-4833-9DC4-FEE351154E1A}" type="pres">
      <dgm:prSet presAssocID="{AA4F38C7-3391-4DAA-80F5-BCF40FAD52B7}" presName="parentLin" presStyleCnt="0"/>
      <dgm:spPr/>
    </dgm:pt>
    <dgm:pt modelId="{49520BCB-3538-4469-AB3D-409077303962}" type="pres">
      <dgm:prSet presAssocID="{AA4F38C7-3391-4DAA-80F5-BCF40FAD52B7}" presName="parentLeftMargin" presStyleLbl="node1" presStyleIdx="0" presStyleCnt="1"/>
      <dgm:spPr/>
    </dgm:pt>
    <dgm:pt modelId="{1E84F2AC-DBEF-4F74-A6C5-24279D47D366}" type="pres">
      <dgm:prSet presAssocID="{AA4F38C7-3391-4DAA-80F5-BCF40FAD52B7}" presName="parentText" presStyleLbl="node1" presStyleIdx="0" presStyleCnt="1" custScaleX="89298">
        <dgm:presLayoutVars>
          <dgm:chMax val="0"/>
          <dgm:bulletEnabled val="1"/>
        </dgm:presLayoutVars>
      </dgm:prSet>
      <dgm:spPr/>
    </dgm:pt>
    <dgm:pt modelId="{C88C9819-DCEA-4E2D-BA5C-6821E71F1145}" type="pres">
      <dgm:prSet presAssocID="{AA4F38C7-3391-4DAA-80F5-BCF40FAD52B7}" presName="negativeSpace" presStyleCnt="0"/>
      <dgm:spPr/>
    </dgm:pt>
    <dgm:pt modelId="{C1DBD40C-BE6F-4A5B-BF63-FFB9AE1D9015}" type="pres">
      <dgm:prSet presAssocID="{AA4F38C7-3391-4DAA-80F5-BCF40FAD52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635D1C-32CF-4749-AE5F-C7106010B9E5}" type="presOf" srcId="{47443A72-58BA-45FB-A122-6E117FFE158C}" destId="{C1DBD40C-BE6F-4A5B-BF63-FFB9AE1D9015}" srcOrd="0" destOrd="4" presId="urn:microsoft.com/office/officeart/2005/8/layout/list1"/>
    <dgm:cxn modelId="{966DBE1E-9ECE-4C8B-A7F3-A7D9F4BABD07}" type="presOf" srcId="{F15038B1-FC0A-4EE6-94CD-4BDD96B32D32}" destId="{C1DBD40C-BE6F-4A5B-BF63-FFB9AE1D9015}" srcOrd="0" destOrd="0" presId="urn:microsoft.com/office/officeart/2005/8/layout/list1"/>
    <dgm:cxn modelId="{84114538-B930-43D2-AE38-72CF377F09C0}" type="presOf" srcId="{496BE5A4-BD5F-46C8-8412-29FE612A3068}" destId="{C1DBD40C-BE6F-4A5B-BF63-FFB9AE1D9015}" srcOrd="0" destOrd="2" presId="urn:microsoft.com/office/officeart/2005/8/layout/list1"/>
    <dgm:cxn modelId="{42824C5F-0D09-4AE5-9FE2-DA33711680F9}" srcId="{AA4F38C7-3391-4DAA-80F5-BCF40FAD52B7}" destId="{F15038B1-FC0A-4EE6-94CD-4BDD96B32D32}" srcOrd="0" destOrd="0" parTransId="{26493A4C-440D-4A21-AAED-E70709EA1EB9}" sibTransId="{F1634789-E8A8-4060-A147-5C4342175901}"/>
    <dgm:cxn modelId="{066F394B-D7F9-4772-A859-B6A86DD111F0}" srcId="{AA4F38C7-3391-4DAA-80F5-BCF40FAD52B7}" destId="{496BE5A4-BD5F-46C8-8412-29FE612A3068}" srcOrd="2" destOrd="0" parTransId="{1A558D27-AB70-4725-A89B-1CB5C7219DEF}" sibTransId="{B40F808C-8EA0-4A67-B2DD-8CB5E57A2F77}"/>
    <dgm:cxn modelId="{57B01358-0B61-4152-8549-AAB124E5D8D1}" type="presOf" srcId="{DCC47245-1B75-477A-9422-564AB5AD5537}" destId="{C1DBD40C-BE6F-4A5B-BF63-FFB9AE1D9015}" srcOrd="0" destOrd="3" presId="urn:microsoft.com/office/officeart/2005/8/layout/list1"/>
    <dgm:cxn modelId="{F1EF84A8-FC87-4941-BA02-AD4931C1F182}" type="presOf" srcId="{AA4F38C7-3391-4DAA-80F5-BCF40FAD52B7}" destId="{49520BCB-3538-4469-AB3D-409077303962}" srcOrd="0" destOrd="0" presId="urn:microsoft.com/office/officeart/2005/8/layout/list1"/>
    <dgm:cxn modelId="{1E8A61AE-47AF-42C2-8070-1DE4F4ECFFC0}" srcId="{AA4F38C7-3391-4DAA-80F5-BCF40FAD52B7}" destId="{47443A72-58BA-45FB-A122-6E117FFE158C}" srcOrd="4" destOrd="0" parTransId="{F05BCF5B-31E3-4B16-8E2B-61CE1702A055}" sibTransId="{28FCFA7A-7E87-44BB-87DD-3FE43A77FC7B}"/>
    <dgm:cxn modelId="{8E051BB6-A4EF-47DF-BB89-B4CB32345624}" srcId="{AA4F38C7-3391-4DAA-80F5-BCF40FAD52B7}" destId="{DCC47245-1B75-477A-9422-564AB5AD5537}" srcOrd="3" destOrd="0" parTransId="{9852F921-C4F9-4E5D-9867-6F1CC833F24D}" sibTransId="{50670FC1-138E-4A58-8A99-32B74A96AF7F}"/>
    <dgm:cxn modelId="{751331CE-F7FF-4697-9A49-495DC5871BB7}" type="presOf" srcId="{3495DF5D-4699-40A7-8697-EE208E3F42EE}" destId="{C1DBD40C-BE6F-4A5B-BF63-FFB9AE1D9015}" srcOrd="0" destOrd="1" presId="urn:microsoft.com/office/officeart/2005/8/layout/list1"/>
    <dgm:cxn modelId="{278539E0-9FCB-4082-B40D-BB8F16A7EDAA}" srcId="{AA4F38C7-3391-4DAA-80F5-BCF40FAD52B7}" destId="{3495DF5D-4699-40A7-8697-EE208E3F42EE}" srcOrd="1" destOrd="0" parTransId="{65DC0581-D51D-4B27-B13F-3182C3AB2658}" sibTransId="{2AC39005-AAEC-44AC-8456-7F52CD97FDA3}"/>
    <dgm:cxn modelId="{3DCAF0EF-2317-4CAF-870D-709589AF6270}" type="presOf" srcId="{1EA51971-5BFD-4338-9AF9-0DD57B4DF64E}" destId="{2841EB5C-E9FB-4C4C-A20E-5C0695763D89}" srcOrd="0" destOrd="0" presId="urn:microsoft.com/office/officeart/2005/8/layout/list1"/>
    <dgm:cxn modelId="{268FFBF2-25CB-4E70-A2A3-DA67FECD1DC2}" srcId="{1EA51971-5BFD-4338-9AF9-0DD57B4DF64E}" destId="{AA4F38C7-3391-4DAA-80F5-BCF40FAD52B7}" srcOrd="0" destOrd="0" parTransId="{8DFEF917-9388-43EA-AC63-73C85071F155}" sibTransId="{AA811065-57E7-4392-9FC1-60F08F71A8AA}"/>
    <dgm:cxn modelId="{84D840F5-C33B-45FD-B93C-EF12CD6BA3DA}" type="presOf" srcId="{AA4F38C7-3391-4DAA-80F5-BCF40FAD52B7}" destId="{1E84F2AC-DBEF-4F74-A6C5-24279D47D366}" srcOrd="1" destOrd="0" presId="urn:microsoft.com/office/officeart/2005/8/layout/list1"/>
    <dgm:cxn modelId="{8AEE7E14-FD6B-4428-80E0-A7FA15CA9D5E}" type="presParOf" srcId="{2841EB5C-E9FB-4C4C-A20E-5C0695763D89}" destId="{83FF4B80-9362-4833-9DC4-FEE351154E1A}" srcOrd="0" destOrd="0" presId="urn:microsoft.com/office/officeart/2005/8/layout/list1"/>
    <dgm:cxn modelId="{3BD10471-C8ED-4ED7-8E19-7E76E74EE6E5}" type="presParOf" srcId="{83FF4B80-9362-4833-9DC4-FEE351154E1A}" destId="{49520BCB-3538-4469-AB3D-409077303962}" srcOrd="0" destOrd="0" presId="urn:microsoft.com/office/officeart/2005/8/layout/list1"/>
    <dgm:cxn modelId="{B7F6BB05-E0AD-43FC-BAA0-FB4903A65DDF}" type="presParOf" srcId="{83FF4B80-9362-4833-9DC4-FEE351154E1A}" destId="{1E84F2AC-DBEF-4F74-A6C5-24279D47D366}" srcOrd="1" destOrd="0" presId="urn:microsoft.com/office/officeart/2005/8/layout/list1"/>
    <dgm:cxn modelId="{D1961FF3-A93B-4E13-9F88-25683A9CD319}" type="presParOf" srcId="{2841EB5C-E9FB-4C4C-A20E-5C0695763D89}" destId="{C88C9819-DCEA-4E2D-BA5C-6821E71F1145}" srcOrd="1" destOrd="0" presId="urn:microsoft.com/office/officeart/2005/8/layout/list1"/>
    <dgm:cxn modelId="{59BA084F-98DC-452D-9DD7-9CF1FF701CD1}" type="presParOf" srcId="{2841EB5C-E9FB-4C4C-A20E-5C0695763D89}" destId="{C1DBD40C-BE6F-4A5B-BF63-FFB9AE1D90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596309"/>
          <a:ext cx="10026463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65" tIns="624840" rIns="778165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Tool selection HERI (UCLA) – </a:t>
          </a:r>
          <a:r>
            <a:rPr lang="en-US" sz="3000" b="1" kern="1200" dirty="0">
              <a:solidFill>
                <a:schemeClr val="tx1"/>
              </a:solidFill>
            </a:rPr>
            <a:t>Spring 2021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Survey administration (Every 3 years) – </a:t>
          </a:r>
          <a:r>
            <a:rPr lang="en-US" sz="3000" b="1" kern="1200" dirty="0">
              <a:solidFill>
                <a:schemeClr val="tx1"/>
              </a:solidFill>
            </a:rPr>
            <a:t>Fall 2021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Survey results – </a:t>
          </a:r>
          <a:r>
            <a:rPr lang="en-US" sz="3000" b="1" kern="1200" dirty="0">
              <a:solidFill>
                <a:schemeClr val="tx1"/>
              </a:solidFill>
            </a:rPr>
            <a:t>May 2022</a:t>
          </a:r>
        </a:p>
      </dsp:txBody>
      <dsp:txXfrm>
        <a:off x="0" y="596309"/>
        <a:ext cx="10026463" cy="2362500"/>
      </dsp:txXfrm>
    </dsp:sp>
    <dsp:sp modelId="{1E84F2AC-DBEF-4F74-A6C5-24279D47D366}">
      <dsp:nvSpPr>
        <dsp:cNvPr id="0" name=""/>
        <dsp:cNvSpPr/>
      </dsp:nvSpPr>
      <dsp:spPr>
        <a:xfrm>
          <a:off x="501323" y="153509"/>
          <a:ext cx="7018524" cy="8856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84" tIns="0" rIns="26528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Campus Climate Assessments</a:t>
          </a:r>
        </a:p>
      </dsp:txBody>
      <dsp:txXfrm>
        <a:off x="544554" y="196740"/>
        <a:ext cx="6932062" cy="799138"/>
      </dsp:txXfrm>
    </dsp:sp>
    <dsp:sp modelId="{DED9974E-4574-449E-A6B3-D42C8D21E0BE}">
      <dsp:nvSpPr>
        <dsp:cNvPr id="0" name=""/>
        <dsp:cNvSpPr/>
      </dsp:nvSpPr>
      <dsp:spPr>
        <a:xfrm>
          <a:off x="0" y="3563610"/>
          <a:ext cx="10026463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165" tIns="624840" rIns="778165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Final Results and Discussions – Fall 2022</a:t>
          </a:r>
        </a:p>
      </dsp:txBody>
      <dsp:txXfrm>
        <a:off x="0" y="3563610"/>
        <a:ext cx="10026463" cy="1299375"/>
      </dsp:txXfrm>
    </dsp:sp>
    <dsp:sp modelId="{6180322B-A1F1-4E43-AF60-7143C31F4182}">
      <dsp:nvSpPr>
        <dsp:cNvPr id="0" name=""/>
        <dsp:cNvSpPr/>
      </dsp:nvSpPr>
      <dsp:spPr>
        <a:xfrm>
          <a:off x="501323" y="3120810"/>
          <a:ext cx="7018524" cy="8856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84" tIns="0" rIns="26528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Listening and Feedback Sessions</a:t>
          </a:r>
        </a:p>
      </dsp:txBody>
      <dsp:txXfrm>
        <a:off x="544554" y="3164041"/>
        <a:ext cx="6932062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428184"/>
          <a:ext cx="11124604" cy="38556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63393" tIns="499872" rIns="8633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Encourages students to have a public voice and share their ideas openly </a:t>
          </a:r>
          <a:r>
            <a:rPr lang="en-US" sz="2400" b="1" kern="1200" dirty="0"/>
            <a:t>91.2%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Has a long-standing commitment to diversity </a:t>
          </a:r>
          <a:r>
            <a:rPr lang="en-US" sz="2400" b="1" kern="1200" dirty="0"/>
            <a:t>94.0%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Accurately reflects the diversity of its student body in publications (e.g., brochures, website) </a:t>
          </a:r>
          <a:r>
            <a:rPr lang="en-US" sz="2400" b="1" i="1" kern="1200" dirty="0"/>
            <a:t>96.1%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Promotes the appreciation of cultural differences </a:t>
          </a:r>
          <a:r>
            <a:rPr lang="en-US" sz="2400" b="1" kern="1200" dirty="0"/>
            <a:t>97.2%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Students here are willing to talk about equity, injustice, and group differences </a:t>
          </a:r>
          <a:r>
            <a:rPr lang="en-US" sz="2400" b="1" i="1" kern="1200" dirty="0"/>
            <a:t>87.3%</a:t>
          </a:r>
          <a:endParaRPr lang="en-US" sz="2400" b="1" kern="1200" dirty="0"/>
        </a:p>
      </dsp:txBody>
      <dsp:txXfrm>
        <a:off x="0" y="428184"/>
        <a:ext cx="11124604" cy="3855600"/>
      </dsp:txXfrm>
    </dsp:sp>
    <dsp:sp modelId="{1E84F2AC-DBEF-4F74-A6C5-24279D47D366}">
      <dsp:nvSpPr>
        <dsp:cNvPr id="0" name=""/>
        <dsp:cNvSpPr/>
      </dsp:nvSpPr>
      <dsp:spPr>
        <a:xfrm>
          <a:off x="556230" y="73944"/>
          <a:ext cx="8635251" cy="7084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This College… (</a:t>
          </a:r>
          <a:r>
            <a:rPr lang="en-US" sz="2400" b="1" i="1" kern="1200" dirty="0"/>
            <a:t>% Strongly Agree &amp; Agree)</a:t>
          </a:r>
          <a:endParaRPr lang="en-US" sz="2400" b="1" kern="1200" dirty="0"/>
        </a:p>
      </dsp:txBody>
      <dsp:txXfrm>
        <a:off x="590815" y="108529"/>
        <a:ext cx="8566081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898837"/>
          <a:ext cx="11327804" cy="14962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Racial/ethnic diversity of the faculty </a:t>
          </a:r>
          <a:r>
            <a:rPr lang="en-US" sz="1900" b="1" kern="1200" dirty="0"/>
            <a:t>57.7%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Racial/ethnic diversity of the staff </a:t>
          </a:r>
          <a:r>
            <a:rPr lang="en-US" sz="1900" b="1" kern="1200" dirty="0"/>
            <a:t>58.7%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Socioeconomic diversity of the student body </a:t>
          </a:r>
          <a:r>
            <a:rPr lang="en-US" sz="1900" b="1" kern="1200" dirty="0"/>
            <a:t>60.4%</a:t>
          </a:r>
        </a:p>
      </dsp:txBody>
      <dsp:txXfrm>
        <a:off x="0" y="898837"/>
        <a:ext cx="11327804" cy="1496250"/>
      </dsp:txXfrm>
    </dsp:sp>
    <dsp:sp modelId="{1E84F2AC-DBEF-4F74-A6C5-24279D47D366}">
      <dsp:nvSpPr>
        <dsp:cNvPr id="0" name=""/>
        <dsp:cNvSpPr/>
      </dsp:nvSpPr>
      <dsp:spPr>
        <a:xfrm>
          <a:off x="566390" y="618397"/>
          <a:ext cx="7080851" cy="5608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Satisfaction with (</a:t>
          </a:r>
          <a:r>
            <a:rPr lang="en-US" sz="1900" b="1" i="1" kern="1200" dirty="0"/>
            <a:t>Strongly Satisfied &amp; Satisfied)</a:t>
          </a:r>
          <a:endParaRPr lang="en-US" sz="1900" b="1" kern="1200" dirty="0"/>
        </a:p>
      </dsp:txBody>
      <dsp:txXfrm>
        <a:off x="593770" y="645777"/>
        <a:ext cx="7026091" cy="506120"/>
      </dsp:txXfrm>
    </dsp:sp>
    <dsp:sp modelId="{E913F3E1-D92A-441B-9364-535FA43DCE33}">
      <dsp:nvSpPr>
        <dsp:cNvPr id="0" name=""/>
        <dsp:cNvSpPr/>
      </dsp:nvSpPr>
      <dsp:spPr>
        <a:xfrm>
          <a:off x="0" y="2778127"/>
          <a:ext cx="11327804" cy="822937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Influencing social values </a:t>
          </a:r>
          <a:r>
            <a:rPr lang="en-US" sz="1900" b="1" kern="1200" dirty="0"/>
            <a:t>58.0%</a:t>
          </a:r>
        </a:p>
      </dsp:txBody>
      <dsp:txXfrm>
        <a:off x="0" y="2778127"/>
        <a:ext cx="11327804" cy="822937"/>
      </dsp:txXfrm>
    </dsp:sp>
    <dsp:sp modelId="{CA7D8EC3-69C1-4AD9-A318-1DEBF427DFE1}">
      <dsp:nvSpPr>
        <dsp:cNvPr id="0" name=""/>
        <dsp:cNvSpPr/>
      </dsp:nvSpPr>
      <dsp:spPr>
        <a:xfrm>
          <a:off x="566390" y="2497687"/>
          <a:ext cx="7929462" cy="56088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Importance to you personally of (Essential &amp; Very Important)</a:t>
          </a:r>
        </a:p>
      </dsp:txBody>
      <dsp:txXfrm>
        <a:off x="593770" y="2525067"/>
        <a:ext cx="7874702" cy="506120"/>
      </dsp:txXfrm>
    </dsp:sp>
    <dsp:sp modelId="{5D1769CA-02A1-4DC7-B385-4B03730EEDF0}">
      <dsp:nvSpPr>
        <dsp:cNvPr id="0" name=""/>
        <dsp:cNvSpPr/>
      </dsp:nvSpPr>
      <dsp:spPr>
        <a:xfrm>
          <a:off x="0" y="3984105"/>
          <a:ext cx="11327804" cy="822937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What one can achieve in life is still limited by one’s race or ethnicity </a:t>
          </a:r>
          <a:r>
            <a:rPr lang="en-US" sz="1900" b="1" kern="1200" dirty="0"/>
            <a:t>56.1%</a:t>
          </a:r>
        </a:p>
      </dsp:txBody>
      <dsp:txXfrm>
        <a:off x="0" y="3984105"/>
        <a:ext cx="11327804" cy="822937"/>
      </dsp:txXfrm>
    </dsp:sp>
    <dsp:sp modelId="{715C8D0B-41FF-4AB8-8472-4503699D263F}">
      <dsp:nvSpPr>
        <dsp:cNvPr id="0" name=""/>
        <dsp:cNvSpPr/>
      </dsp:nvSpPr>
      <dsp:spPr>
        <a:xfrm>
          <a:off x="566390" y="3703665"/>
          <a:ext cx="7929462" cy="560880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Extent to which you (Strongly agree &amp; Agree)</a:t>
          </a:r>
        </a:p>
      </dsp:txBody>
      <dsp:txXfrm>
        <a:off x="593770" y="3731045"/>
        <a:ext cx="787470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868688"/>
          <a:ext cx="11124604" cy="14175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63393" tIns="374904" rIns="8633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Commitment to hiring women </a:t>
          </a:r>
          <a:r>
            <a:rPr lang="en-US" sz="1800" b="1" kern="1200" dirty="0"/>
            <a:t>66.9%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Atmosphere for: Sexual orientation differences </a:t>
          </a:r>
          <a:r>
            <a:rPr lang="en-US" sz="1800" b="1" kern="1200" dirty="0"/>
            <a:t>64.4%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Gender differences </a:t>
          </a:r>
          <a:r>
            <a:rPr lang="en-US" sz="1800" b="1" kern="1200" dirty="0"/>
            <a:t>61.8%</a:t>
          </a:r>
        </a:p>
      </dsp:txBody>
      <dsp:txXfrm>
        <a:off x="0" y="868688"/>
        <a:ext cx="11124604" cy="1417500"/>
      </dsp:txXfrm>
    </dsp:sp>
    <dsp:sp modelId="{1E84F2AC-DBEF-4F74-A6C5-24279D47D366}">
      <dsp:nvSpPr>
        <dsp:cNvPr id="0" name=""/>
        <dsp:cNvSpPr/>
      </dsp:nvSpPr>
      <dsp:spPr>
        <a:xfrm>
          <a:off x="556230" y="603008"/>
          <a:ext cx="8635251" cy="5313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How satisfied are you with (</a:t>
          </a:r>
          <a:r>
            <a:rPr lang="en-US" sz="1800" b="1" i="1" kern="1200" dirty="0"/>
            <a:t>% Very Satisfied &amp; Satisfied)</a:t>
          </a:r>
          <a:endParaRPr lang="en-US" sz="1800" b="1" kern="1200" dirty="0"/>
        </a:p>
      </dsp:txBody>
      <dsp:txXfrm>
        <a:off x="582169" y="628947"/>
        <a:ext cx="8583373" cy="479482"/>
      </dsp:txXfrm>
    </dsp:sp>
    <dsp:sp modelId="{1AB0FA41-2BD1-47FC-BD17-DFD1E2DB66DE}">
      <dsp:nvSpPr>
        <dsp:cNvPr id="0" name=""/>
        <dsp:cNvSpPr/>
      </dsp:nvSpPr>
      <dsp:spPr>
        <a:xfrm>
          <a:off x="0" y="2649069"/>
          <a:ext cx="11124604" cy="11056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93" tIns="374904" rIns="8633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Has campus administrators who regularly speak about the value of diversity </a:t>
          </a:r>
          <a:r>
            <a:rPr lang="en-US" sz="1800" b="1" kern="1200" dirty="0"/>
            <a:t>90.3%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Promotes the appreciation of cultural differences </a:t>
          </a:r>
          <a:r>
            <a:rPr lang="en-US" sz="1800" b="1" kern="1200" dirty="0"/>
            <a:t>86.0%</a:t>
          </a:r>
        </a:p>
      </dsp:txBody>
      <dsp:txXfrm>
        <a:off x="0" y="2649069"/>
        <a:ext cx="11124604" cy="1105650"/>
      </dsp:txXfrm>
    </dsp:sp>
    <dsp:sp modelId="{1C51AC53-F28A-487E-B39B-8179D7E6A37A}">
      <dsp:nvSpPr>
        <dsp:cNvPr id="0" name=""/>
        <dsp:cNvSpPr/>
      </dsp:nvSpPr>
      <dsp:spPr>
        <a:xfrm>
          <a:off x="556230" y="2383389"/>
          <a:ext cx="7787222" cy="5313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Extent to which you agree or disagree (%Strongly Agree &amp; Agree) </a:t>
          </a:r>
        </a:p>
      </dsp:txBody>
      <dsp:txXfrm>
        <a:off x="582169" y="2409328"/>
        <a:ext cx="773534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977463"/>
          <a:ext cx="11327804" cy="24475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Racial and ethnic diversity of the staff </a:t>
          </a:r>
          <a:r>
            <a:rPr lang="en-US" sz="1900" b="1" kern="1200" dirty="0"/>
            <a:t>48.4%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Racial and ethnic diversity of the student body </a:t>
          </a:r>
          <a:r>
            <a:rPr lang="en-US" sz="1900" b="1" kern="1200" dirty="0"/>
            <a:t>50.8%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Gender diversity of staff </a:t>
          </a:r>
          <a:r>
            <a:rPr lang="en-US" sz="1900" b="1" kern="1200" dirty="0"/>
            <a:t>50.8%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Political differences </a:t>
          </a:r>
          <a:r>
            <a:rPr lang="en-US" sz="1900" b="1" kern="1200" dirty="0"/>
            <a:t>37.3%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Individuals with disabilities </a:t>
          </a:r>
          <a:r>
            <a:rPr lang="en-US" sz="1900" b="1" kern="1200" dirty="0"/>
            <a:t>47.9%</a:t>
          </a:r>
        </a:p>
      </dsp:txBody>
      <dsp:txXfrm>
        <a:off x="0" y="977463"/>
        <a:ext cx="11327804" cy="2447550"/>
      </dsp:txXfrm>
    </dsp:sp>
    <dsp:sp modelId="{1E84F2AC-DBEF-4F74-A6C5-24279D47D366}">
      <dsp:nvSpPr>
        <dsp:cNvPr id="0" name=""/>
        <dsp:cNvSpPr/>
      </dsp:nvSpPr>
      <dsp:spPr>
        <a:xfrm>
          <a:off x="566390" y="667503"/>
          <a:ext cx="7080851" cy="61992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How satisfied are you with (</a:t>
          </a:r>
          <a:r>
            <a:rPr lang="en-US" sz="1900" b="1" i="1" kern="1200" dirty="0"/>
            <a:t>% Very Satisfied &amp; Satisfied)</a:t>
          </a:r>
          <a:endParaRPr lang="en-US" sz="1900" b="1" kern="1200" dirty="0"/>
        </a:p>
      </dsp:txBody>
      <dsp:txXfrm>
        <a:off x="596652" y="697765"/>
        <a:ext cx="7020327" cy="559396"/>
      </dsp:txXfrm>
    </dsp:sp>
    <dsp:sp modelId="{E913F3E1-D92A-441B-9364-535FA43DCE33}">
      <dsp:nvSpPr>
        <dsp:cNvPr id="0" name=""/>
        <dsp:cNvSpPr/>
      </dsp:nvSpPr>
      <dsp:spPr>
        <a:xfrm>
          <a:off x="0" y="3848373"/>
          <a:ext cx="11327804" cy="909562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Rewards staff for their participation in diversity efforts </a:t>
          </a:r>
          <a:r>
            <a:rPr lang="en-US" sz="1900" b="1" kern="1200" dirty="0"/>
            <a:t>40.7%</a:t>
          </a:r>
        </a:p>
      </dsp:txBody>
      <dsp:txXfrm>
        <a:off x="0" y="3848373"/>
        <a:ext cx="11327804" cy="909562"/>
      </dsp:txXfrm>
    </dsp:sp>
    <dsp:sp modelId="{CA7D8EC3-69C1-4AD9-A318-1DEBF427DFE1}">
      <dsp:nvSpPr>
        <dsp:cNvPr id="0" name=""/>
        <dsp:cNvSpPr/>
      </dsp:nvSpPr>
      <dsp:spPr>
        <a:xfrm>
          <a:off x="566390" y="3538413"/>
          <a:ext cx="7929462" cy="619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Extent to which you (%Strongly Agree &amp; Disagree)</a:t>
          </a:r>
        </a:p>
      </dsp:txBody>
      <dsp:txXfrm>
        <a:off x="596652" y="3568675"/>
        <a:ext cx="7868938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311611"/>
          <a:ext cx="11124604" cy="11056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63393" tIns="374904" rIns="8633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Enhance students’ knowledge of and appreciation for other racial/ethnic groups </a:t>
          </a:r>
          <a:r>
            <a:rPr lang="en-US" sz="1800" b="1" kern="1200" dirty="0"/>
            <a:t>88.3%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Encourage respect for different beliefs </a:t>
          </a:r>
          <a:r>
            <a:rPr lang="en-US" sz="1800" b="1" kern="1200" dirty="0"/>
            <a:t>93.6%</a:t>
          </a:r>
        </a:p>
      </dsp:txBody>
      <dsp:txXfrm>
        <a:off x="0" y="311611"/>
        <a:ext cx="11124604" cy="1105650"/>
      </dsp:txXfrm>
    </dsp:sp>
    <dsp:sp modelId="{1E84F2AC-DBEF-4F74-A6C5-24279D47D366}">
      <dsp:nvSpPr>
        <dsp:cNvPr id="0" name=""/>
        <dsp:cNvSpPr/>
      </dsp:nvSpPr>
      <dsp:spPr>
        <a:xfrm>
          <a:off x="556230" y="45931"/>
          <a:ext cx="8635251" cy="5313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 is my role to (%Strongly Agree &amp; Agree)</a:t>
          </a:r>
        </a:p>
      </dsp:txBody>
      <dsp:txXfrm>
        <a:off x="582169" y="71870"/>
        <a:ext cx="8583373" cy="479482"/>
      </dsp:txXfrm>
    </dsp:sp>
    <dsp:sp modelId="{8A800B5B-3606-4E13-B8E5-0313E3B049E8}">
      <dsp:nvSpPr>
        <dsp:cNvPr id="0" name=""/>
        <dsp:cNvSpPr/>
      </dsp:nvSpPr>
      <dsp:spPr>
        <a:xfrm>
          <a:off x="0" y="1780141"/>
          <a:ext cx="11124604" cy="779625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63393" tIns="374904" rIns="8633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Student respect for my role in the classroom </a:t>
          </a:r>
          <a:r>
            <a:rPr lang="en-US" sz="1800" b="1" kern="1200" dirty="0"/>
            <a:t>87.1%</a:t>
          </a:r>
        </a:p>
      </dsp:txBody>
      <dsp:txXfrm>
        <a:off x="0" y="1780141"/>
        <a:ext cx="11124604" cy="779625"/>
      </dsp:txXfrm>
    </dsp:sp>
    <dsp:sp modelId="{544E8C1E-9F63-4143-946A-6AEE16CA42EA}">
      <dsp:nvSpPr>
        <dsp:cNvPr id="0" name=""/>
        <dsp:cNvSpPr/>
      </dsp:nvSpPr>
      <dsp:spPr>
        <a:xfrm>
          <a:off x="556230" y="1514461"/>
          <a:ext cx="7787222" cy="5313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How </a:t>
          </a:r>
          <a:r>
            <a:rPr lang="en-US" sz="1800" b="1" kern="1200" dirty="0"/>
            <a:t>satisfied are you with (</a:t>
          </a:r>
          <a:r>
            <a:rPr lang="en-US" sz="1800" b="1" i="1" kern="1200" dirty="0"/>
            <a:t>% Very Satisfied &amp; Satisfied)</a:t>
          </a:r>
          <a:endParaRPr lang="en-US" sz="1800" b="1" kern="1200" dirty="0"/>
        </a:p>
      </dsp:txBody>
      <dsp:txXfrm>
        <a:off x="582169" y="1540400"/>
        <a:ext cx="7735344" cy="479482"/>
      </dsp:txXfrm>
    </dsp:sp>
    <dsp:sp modelId="{1AB0FA41-2BD1-47FC-BD17-DFD1E2DB66DE}">
      <dsp:nvSpPr>
        <dsp:cNvPr id="0" name=""/>
        <dsp:cNvSpPr/>
      </dsp:nvSpPr>
      <dsp:spPr>
        <a:xfrm>
          <a:off x="0" y="2922646"/>
          <a:ext cx="11124604" cy="13891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93" tIns="374904" rIns="8633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A racially/ethnically diverse student body enhances the educational experience of all students </a:t>
          </a:r>
          <a:r>
            <a:rPr lang="en-US" sz="1800" b="1" kern="1200" dirty="0"/>
            <a:t>89.6%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LGBTQ+ faculty are treated fairly here </a:t>
          </a:r>
          <a:r>
            <a:rPr lang="en-US" sz="1800" b="1" kern="1200" dirty="0"/>
            <a:t>89.6%</a:t>
          </a:r>
        </a:p>
      </dsp:txBody>
      <dsp:txXfrm>
        <a:off x="0" y="2922646"/>
        <a:ext cx="11124604" cy="1389150"/>
      </dsp:txXfrm>
    </dsp:sp>
    <dsp:sp modelId="{1C51AC53-F28A-487E-B39B-8179D7E6A37A}">
      <dsp:nvSpPr>
        <dsp:cNvPr id="0" name=""/>
        <dsp:cNvSpPr/>
      </dsp:nvSpPr>
      <dsp:spPr>
        <a:xfrm>
          <a:off x="556230" y="2656966"/>
          <a:ext cx="7787222" cy="53136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8" tIns="0" rIns="294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Extent to which you agree or disagree (%Strongly Agree &amp; Agree) </a:t>
          </a:r>
        </a:p>
      </dsp:txBody>
      <dsp:txXfrm>
        <a:off x="582169" y="2682905"/>
        <a:ext cx="7735344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BD40C-BE6F-4A5B-BF63-FFB9AE1D9015}">
      <dsp:nvSpPr>
        <dsp:cNvPr id="0" name=""/>
        <dsp:cNvSpPr/>
      </dsp:nvSpPr>
      <dsp:spPr>
        <a:xfrm>
          <a:off x="0" y="1643925"/>
          <a:ext cx="11327804" cy="24475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9163" tIns="395732" rIns="87916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Atmosphere for political differences </a:t>
          </a:r>
          <a:r>
            <a:rPr lang="en-US" sz="1900" b="1" kern="1200" dirty="0"/>
            <a:t>42.3%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Atmosphere for religious differences </a:t>
          </a:r>
          <a:r>
            <a:rPr lang="en-US" sz="1900" b="1" kern="1200" dirty="0"/>
            <a:t>49.2%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Atmosphere for differences in gender expression </a:t>
          </a:r>
          <a:r>
            <a:rPr lang="en-US" sz="1900" b="1" kern="1200" dirty="0"/>
            <a:t>62.3%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Atmosphere for differences in immigration status </a:t>
          </a:r>
          <a:r>
            <a:rPr lang="en-US" sz="1900" b="1" kern="1200" dirty="0"/>
            <a:t>60.9%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Representation of racial/ethnic minority faculty </a:t>
          </a:r>
          <a:r>
            <a:rPr lang="en-US" sz="1900" b="1" kern="1200" dirty="0"/>
            <a:t>42.0%</a:t>
          </a:r>
        </a:p>
      </dsp:txBody>
      <dsp:txXfrm>
        <a:off x="0" y="1643925"/>
        <a:ext cx="11327804" cy="2447550"/>
      </dsp:txXfrm>
    </dsp:sp>
    <dsp:sp modelId="{1E84F2AC-DBEF-4F74-A6C5-24279D47D366}">
      <dsp:nvSpPr>
        <dsp:cNvPr id="0" name=""/>
        <dsp:cNvSpPr/>
      </dsp:nvSpPr>
      <dsp:spPr>
        <a:xfrm>
          <a:off x="566390" y="1333965"/>
          <a:ext cx="7080851" cy="61992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9715" tIns="0" rIns="2997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How satisfied are you with (</a:t>
          </a:r>
          <a:r>
            <a:rPr lang="en-US" sz="1900" b="1" i="1" kern="1200" dirty="0"/>
            <a:t>% Very Satisfied &amp; Satisfied)</a:t>
          </a:r>
          <a:endParaRPr lang="en-US" sz="1900" b="1" kern="1200" dirty="0"/>
        </a:p>
      </dsp:txBody>
      <dsp:txXfrm>
        <a:off x="596652" y="1364227"/>
        <a:ext cx="702032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2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2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64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9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9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88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Overview of E2SSB 5227 &amp; 5194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1:15-1:25 (10min)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Ha – context setting (questions at end of this section); quick purview at this time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Melissa - 5227 details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key components/deliverables: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must conduct campus climate survey/assessments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/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Conducted every 5yrs; l</a:t>
            </a:r>
            <a:r>
              <a:rPr lang="en-US"/>
              <a:t>istening and feedback sessions conducted annually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Professional Development &amp; Training: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Training can be existing or new, and developed in partnership with faculty, staff, and students; Create an evaluation for the participants.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Wherever possible, colleges are encouraged to conduct their climate assessments by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July 1, 2022 i</a:t>
            </a: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 order to be best positioned to use their findings to inform their DEI strategic plans and professional development training.</a:t>
            </a:r>
            <a:endParaRPr/>
          </a:p>
        </p:txBody>
      </p:sp>
      <p:sp>
        <p:nvSpPr>
          <p:cNvPr id="198" name="Google Shape;1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4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9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9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spreadsheet contains summarized information for Exec Team but also allows you to dig into the 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BAS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/>
          <p:cNvSpPr txBox="1">
            <a:spLocks/>
          </p:cNvSpPr>
          <p:nvPr/>
        </p:nvSpPr>
        <p:spPr>
          <a:xfrm>
            <a:off x="1583140" y="1252709"/>
            <a:ext cx="9144000" cy="23360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n-US" sz="5400" dirty="0"/>
              <a:t>SPSCC Climate Assessment Preliminary Results</a:t>
            </a:r>
          </a:p>
          <a:p>
            <a:pPr algn="ctr"/>
            <a:endParaRPr lang="en-US" sz="5400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583140" y="3711580"/>
            <a:ext cx="9144000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n-US" sz="3600" dirty="0"/>
              <a:t>Board of Trustees</a:t>
            </a:r>
          </a:p>
          <a:p>
            <a:pPr algn="ctr"/>
            <a:r>
              <a:rPr lang="en-US" sz="3600" dirty="0"/>
              <a:t>5/10/22</a:t>
            </a:r>
          </a:p>
        </p:txBody>
      </p:sp>
    </p:spTree>
    <p:extLst>
      <p:ext uri="{BB962C8B-B14F-4D97-AF65-F5344CB8AC3E}">
        <p14:creationId xmlns:p14="http://schemas.microsoft.com/office/powerpoint/2010/main" val="40237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38644" y="-178961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-153426" y="275130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Staff Survey</a:t>
            </a:r>
            <a:endParaRPr lang="en-US" sz="3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7FCB7DE-2E61-4C32-BF79-B251AB6DF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605110"/>
              </p:ext>
            </p:extLst>
          </p:nvPr>
        </p:nvGraphicFramePr>
        <p:xfrm>
          <a:off x="5323840" y="640080"/>
          <a:ext cx="6593741" cy="542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FE44F6-0AA5-4256-ABFE-CE981ED53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128221"/>
              </p:ext>
            </p:extLst>
          </p:nvPr>
        </p:nvGraphicFramePr>
        <p:xfrm>
          <a:off x="138644" y="1361440"/>
          <a:ext cx="5103916" cy="434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08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38644" y="-178961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-153426" y="275130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Staff Survey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5BFC69-DEBA-49F4-814E-7F2E5AD82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99685"/>
              </p:ext>
            </p:extLst>
          </p:nvPr>
        </p:nvGraphicFramePr>
        <p:xfrm>
          <a:off x="138644" y="810660"/>
          <a:ext cx="11914712" cy="501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6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50511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What we are doing well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172577"/>
              </p:ext>
            </p:extLst>
          </p:nvPr>
        </p:nvGraphicFramePr>
        <p:xfrm>
          <a:off x="681316" y="1382244"/>
          <a:ext cx="11124604" cy="435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82880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26247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What we can improve?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842994"/>
              </p:ext>
            </p:extLst>
          </p:nvPr>
        </p:nvGraphicFramePr>
        <p:xfrm>
          <a:off x="681316" y="751840"/>
          <a:ext cx="1132780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90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38644" y="-178961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-153426" y="275130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Faculty Survey</a:t>
            </a:r>
            <a:endParaRPr lang="en-US" sz="3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7FCB7DE-2E61-4C32-BF79-B251AB6DF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874061"/>
              </p:ext>
            </p:extLst>
          </p:nvPr>
        </p:nvGraphicFramePr>
        <p:xfrm>
          <a:off x="5323840" y="640080"/>
          <a:ext cx="6593741" cy="542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FE44F6-0AA5-4256-ABFE-CE981ED53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37705"/>
              </p:ext>
            </p:extLst>
          </p:nvPr>
        </p:nvGraphicFramePr>
        <p:xfrm>
          <a:off x="138644" y="1361440"/>
          <a:ext cx="5103916" cy="434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99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38644" y="-178961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-153426" y="275130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Faculty Survey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5BFC69-DEBA-49F4-814E-7F2E5AD82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589501"/>
              </p:ext>
            </p:extLst>
          </p:nvPr>
        </p:nvGraphicFramePr>
        <p:xfrm>
          <a:off x="138644" y="810660"/>
          <a:ext cx="11914712" cy="501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5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-115510" y="403515"/>
            <a:ext cx="7609819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Faculty: What we are doing well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405034"/>
              </p:ext>
            </p:extLst>
          </p:nvPr>
        </p:nvGraphicFramePr>
        <p:xfrm>
          <a:off x="681316" y="1382244"/>
          <a:ext cx="11124604" cy="435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8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82880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26247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Faculty: What we can improve?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107547"/>
              </p:ext>
            </p:extLst>
          </p:nvPr>
        </p:nvGraphicFramePr>
        <p:xfrm>
          <a:off x="681316" y="751840"/>
          <a:ext cx="1132780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7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3770157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1800" spc="-300">
              <a:solidFill>
                <a:srgbClr val="F8FDFF"/>
              </a:solidFill>
              <a:latin typeface="Segoe U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80794" y="2711274"/>
            <a:ext cx="4631397" cy="1006429"/>
          </a:xfrm>
        </p:spPr>
        <p:txBody>
          <a:bodyPr/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2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64"/>
          <p:cNvSpPr>
            <a:spLocks noChangeAspect="1"/>
          </p:cNvSpPr>
          <p:nvPr/>
        </p:nvSpPr>
        <p:spPr>
          <a:xfrm>
            <a:off x="256769" y="-2514502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0734" y="505115"/>
            <a:ext cx="5020824" cy="108952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Topics of conversation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4581" y="2016289"/>
            <a:ext cx="10443796" cy="389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Overview SB of 5227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Timeline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Results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Student Survey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Staff Survey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Faculty Survey</a:t>
            </a:r>
          </a:p>
        </p:txBody>
      </p:sp>
    </p:spTree>
    <p:extLst>
      <p:ext uri="{BB962C8B-B14F-4D97-AF65-F5344CB8AC3E}">
        <p14:creationId xmlns:p14="http://schemas.microsoft.com/office/powerpoint/2010/main" val="18018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960100" cy="795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SzPts val="3200"/>
            </a:pPr>
            <a:r>
              <a:rPr lang="en-US" sz="4000" dirty="0">
                <a:solidFill>
                  <a:schemeClr val="bg1"/>
                </a:solidFill>
              </a:rPr>
              <a:t>SB 5227: </a:t>
            </a:r>
            <a:r>
              <a:rPr lang="en-US" dirty="0">
                <a:solidFill>
                  <a:schemeClr val="bg1"/>
                </a:solidFill>
              </a:rPr>
              <a:t>Diversity in Higher Education</a:t>
            </a:r>
            <a:r>
              <a:rPr lang="en-US" sz="4400" dirty="0">
                <a:solidFill>
                  <a:schemeClr val="bg1"/>
                </a:solidFill>
              </a:rPr>
              <a:t> </a:t>
            </a:r>
            <a:endParaRPr sz="4400" dirty="0">
              <a:solidFill>
                <a:schemeClr val="bg1"/>
              </a:solidFill>
            </a:endParaRPr>
          </a:p>
        </p:txBody>
      </p:sp>
      <p:grpSp>
        <p:nvGrpSpPr>
          <p:cNvPr id="16" name="Google Shape;201;p27">
            <a:extLst>
              <a:ext uri="{FF2B5EF4-FFF2-40B4-BE49-F238E27FC236}">
                <a16:creationId xmlns:a16="http://schemas.microsoft.com/office/drawing/2014/main" id="{230EFD6F-752F-4541-885D-3BD2A5FA7C63}"/>
              </a:ext>
            </a:extLst>
          </p:cNvPr>
          <p:cNvGrpSpPr/>
          <p:nvPr/>
        </p:nvGrpSpPr>
        <p:grpSpPr>
          <a:xfrm>
            <a:off x="581452" y="691852"/>
            <a:ext cx="10702434" cy="4956621"/>
            <a:chOff x="0" y="53878"/>
            <a:chExt cx="8220075" cy="4484880"/>
          </a:xfrm>
        </p:grpSpPr>
        <p:sp>
          <p:nvSpPr>
            <p:cNvPr id="17" name="Google Shape;202;p27">
              <a:extLst>
                <a:ext uri="{FF2B5EF4-FFF2-40B4-BE49-F238E27FC236}">
                  <a16:creationId xmlns:a16="http://schemas.microsoft.com/office/drawing/2014/main" id="{04B05331-A25C-45C2-A574-5EA468D3287D}"/>
                </a:ext>
              </a:extLst>
            </p:cNvPr>
            <p:cNvSpPr/>
            <p:nvPr/>
          </p:nvSpPr>
          <p:spPr>
            <a:xfrm>
              <a:off x="0" y="290038"/>
              <a:ext cx="8220075" cy="11088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203;p27">
              <a:extLst>
                <a:ext uri="{FF2B5EF4-FFF2-40B4-BE49-F238E27FC236}">
                  <a16:creationId xmlns:a16="http://schemas.microsoft.com/office/drawing/2014/main" id="{E32D14A5-54C0-48EF-B251-883FC28105BE}"/>
                </a:ext>
              </a:extLst>
            </p:cNvPr>
            <p:cNvSpPr txBox="1"/>
            <p:nvPr/>
          </p:nvSpPr>
          <p:spPr>
            <a:xfrm>
              <a:off x="0" y="290044"/>
              <a:ext cx="8220000" cy="11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0600" tIns="444300" rIns="850600" bIns="151700" anchor="b" anchorCtr="0">
              <a:noAutofit/>
            </a:bodyPr>
            <a:lstStyle/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 dirty="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Colleges shall each conduct a campus climate assessment every 5 years (at minimum) to understand the current state of DEI on campus for faculty, staff, and students. </a:t>
              </a:r>
              <a:endParaRPr sz="1467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 dirty="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Must post findings on public website.</a:t>
              </a:r>
              <a:endParaRPr sz="1467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" name="Google Shape;204;p27">
              <a:extLst>
                <a:ext uri="{FF2B5EF4-FFF2-40B4-BE49-F238E27FC236}">
                  <a16:creationId xmlns:a16="http://schemas.microsoft.com/office/drawing/2014/main" id="{F50A3D61-C57A-4BC2-970D-CBDC616B246C}"/>
                </a:ext>
              </a:extLst>
            </p:cNvPr>
            <p:cNvSpPr/>
            <p:nvPr/>
          </p:nvSpPr>
          <p:spPr>
            <a:xfrm>
              <a:off x="411003" y="53878"/>
              <a:ext cx="5754052" cy="4723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5;p27">
              <a:extLst>
                <a:ext uri="{FF2B5EF4-FFF2-40B4-BE49-F238E27FC236}">
                  <a16:creationId xmlns:a16="http://schemas.microsoft.com/office/drawing/2014/main" id="{CD7473BB-7C6D-4D89-90A8-21243D9F7686}"/>
                </a:ext>
              </a:extLst>
            </p:cNvPr>
            <p:cNvSpPr txBox="1"/>
            <p:nvPr/>
          </p:nvSpPr>
          <p:spPr>
            <a:xfrm>
              <a:off x="434060" y="76935"/>
              <a:ext cx="570793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9967" tIns="0" rIns="289967" bIns="0" anchor="ctr" anchorCtr="0">
              <a:noAutofit/>
            </a:bodyPr>
            <a:lstStyle/>
            <a:p>
              <a:pPr>
                <a:buClr>
                  <a:schemeClr val="lt1"/>
                </a:buClr>
                <a:buSzPts val="1600"/>
              </a:pPr>
              <a:r>
                <a:rPr lang="en-US" sz="173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Campus Climate Assessments</a:t>
              </a:r>
              <a:endParaRPr sz="173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" name="Google Shape;206;p27">
              <a:extLst>
                <a:ext uri="{FF2B5EF4-FFF2-40B4-BE49-F238E27FC236}">
                  <a16:creationId xmlns:a16="http://schemas.microsoft.com/office/drawing/2014/main" id="{7A795101-62B2-44CD-9ACC-89B0CB517E84}"/>
                </a:ext>
              </a:extLst>
            </p:cNvPr>
            <p:cNvSpPr/>
            <p:nvPr/>
          </p:nvSpPr>
          <p:spPr>
            <a:xfrm>
              <a:off x="0" y="1721398"/>
              <a:ext cx="8220075" cy="11088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4B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07;p27">
              <a:extLst>
                <a:ext uri="{FF2B5EF4-FFF2-40B4-BE49-F238E27FC236}">
                  <a16:creationId xmlns:a16="http://schemas.microsoft.com/office/drawing/2014/main" id="{27C5C764-270F-450B-A619-C9C511957786}"/>
                </a:ext>
              </a:extLst>
            </p:cNvPr>
            <p:cNvSpPr txBox="1"/>
            <p:nvPr/>
          </p:nvSpPr>
          <p:spPr>
            <a:xfrm>
              <a:off x="0" y="1721398"/>
              <a:ext cx="8220000" cy="11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0600" tIns="444300" rIns="850600" bIns="151700" anchor="t" anchorCtr="0">
              <a:noAutofit/>
            </a:bodyPr>
            <a:lstStyle/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 dirty="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Colleges must conduct annual DEI listening and feedback sessions for the entire campus community.</a:t>
              </a:r>
              <a:endParaRPr sz="1467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 dirty="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Must compensate students for their participation and post findings on public website. </a:t>
              </a:r>
              <a:endParaRPr sz="1467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" name="Google Shape;208;p27">
              <a:extLst>
                <a:ext uri="{FF2B5EF4-FFF2-40B4-BE49-F238E27FC236}">
                  <a16:creationId xmlns:a16="http://schemas.microsoft.com/office/drawing/2014/main" id="{A07F3904-DE63-41FC-9DAE-2F5EB9B70755}"/>
                </a:ext>
              </a:extLst>
            </p:cNvPr>
            <p:cNvSpPr/>
            <p:nvPr/>
          </p:nvSpPr>
          <p:spPr>
            <a:xfrm>
              <a:off x="411003" y="1485238"/>
              <a:ext cx="5754052" cy="472320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09;p27">
              <a:extLst>
                <a:ext uri="{FF2B5EF4-FFF2-40B4-BE49-F238E27FC236}">
                  <a16:creationId xmlns:a16="http://schemas.microsoft.com/office/drawing/2014/main" id="{631E7218-EF46-4BA3-9089-D237E139C9D0}"/>
                </a:ext>
              </a:extLst>
            </p:cNvPr>
            <p:cNvSpPr txBox="1"/>
            <p:nvPr/>
          </p:nvSpPr>
          <p:spPr>
            <a:xfrm>
              <a:off x="434060" y="1508295"/>
              <a:ext cx="570793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9967" tIns="0" rIns="289967" bIns="0" anchor="ctr" anchorCtr="0">
              <a:noAutofit/>
            </a:bodyPr>
            <a:lstStyle/>
            <a:p>
              <a:pPr>
                <a:buClr>
                  <a:schemeClr val="lt1"/>
                </a:buClr>
                <a:buSzPts val="1600"/>
              </a:pPr>
              <a:r>
                <a:rPr lang="en-US" sz="173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Listening &amp; Feedback Sessions </a:t>
              </a:r>
              <a:endParaRPr sz="173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" name="Google Shape;210;p27">
              <a:extLst>
                <a:ext uri="{FF2B5EF4-FFF2-40B4-BE49-F238E27FC236}">
                  <a16:creationId xmlns:a16="http://schemas.microsoft.com/office/drawing/2014/main" id="{F731B672-19EB-4916-BA06-3DA4988CD744}"/>
                </a:ext>
              </a:extLst>
            </p:cNvPr>
            <p:cNvSpPr/>
            <p:nvPr/>
          </p:nvSpPr>
          <p:spPr>
            <a:xfrm>
              <a:off x="0" y="3152758"/>
              <a:ext cx="8220075" cy="1386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11;p27">
              <a:extLst>
                <a:ext uri="{FF2B5EF4-FFF2-40B4-BE49-F238E27FC236}">
                  <a16:creationId xmlns:a16="http://schemas.microsoft.com/office/drawing/2014/main" id="{D49B1B40-B1F5-4B02-8334-A96759E3D0DA}"/>
                </a:ext>
              </a:extLst>
            </p:cNvPr>
            <p:cNvSpPr txBox="1"/>
            <p:nvPr/>
          </p:nvSpPr>
          <p:spPr>
            <a:xfrm>
              <a:off x="0" y="3152726"/>
              <a:ext cx="8220000" cy="13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0600" tIns="444300" rIns="850600" bIns="151700" anchor="t" anchorCtr="0">
              <a:noAutofit/>
            </a:bodyPr>
            <a:lstStyle/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Provide DEI/anti-racism training to faculty, staff, and students. </a:t>
              </a: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Create an evaluation for the participants.</a:t>
              </a: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Share completed evaluations and other program information with SBCTC annually.</a:t>
              </a: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28594" lvl="1" indent="-186262">
                <a:buClr>
                  <a:schemeClr val="dk1"/>
                </a:buClr>
                <a:buSzPts val="1100"/>
                <a:buFont typeface="Libre Franklin Medium"/>
                <a:buChar char="•"/>
              </a:pPr>
              <a:r>
                <a:rPr lang="en-US" sz="1467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Post DEI training framework on public website.</a:t>
              </a: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12;p27">
              <a:extLst>
                <a:ext uri="{FF2B5EF4-FFF2-40B4-BE49-F238E27FC236}">
                  <a16:creationId xmlns:a16="http://schemas.microsoft.com/office/drawing/2014/main" id="{5C71793F-7461-44DB-AA20-BE0A64B4BCC2}"/>
                </a:ext>
              </a:extLst>
            </p:cNvPr>
            <p:cNvSpPr/>
            <p:nvPr/>
          </p:nvSpPr>
          <p:spPr>
            <a:xfrm>
              <a:off x="411003" y="2916598"/>
              <a:ext cx="5754052" cy="47232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13;p27">
              <a:extLst>
                <a:ext uri="{FF2B5EF4-FFF2-40B4-BE49-F238E27FC236}">
                  <a16:creationId xmlns:a16="http://schemas.microsoft.com/office/drawing/2014/main" id="{DD0D8AF6-9953-400B-BF33-5BC5F521BE1B}"/>
                </a:ext>
              </a:extLst>
            </p:cNvPr>
            <p:cNvSpPr txBox="1"/>
            <p:nvPr/>
          </p:nvSpPr>
          <p:spPr>
            <a:xfrm>
              <a:off x="434060" y="2916586"/>
              <a:ext cx="57078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9967" tIns="0" rIns="289967" bIns="0" anchor="ctr" anchorCtr="0">
              <a:noAutofit/>
            </a:bodyPr>
            <a:lstStyle/>
            <a:p>
              <a:pPr>
                <a:buClr>
                  <a:schemeClr val="lt1"/>
                </a:buClr>
                <a:buSzPts val="1600"/>
              </a:pPr>
              <a:r>
                <a:rPr lang="en-US" sz="1733" dirty="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DEI &amp; Antiracism Training	</a:t>
              </a:r>
              <a:endParaRPr sz="1733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2B5BB-BF94-4179-A821-25796D60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1CD780-CFCC-44A6-95F9-903CFA406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0659"/>
              </p:ext>
            </p:extLst>
          </p:nvPr>
        </p:nvGraphicFramePr>
        <p:xfrm>
          <a:off x="1721223" y="685058"/>
          <a:ext cx="10026463" cy="501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5E02C612-57DF-4C87-8B7F-F2099BA685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53544" cy="923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9829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487" y="2132375"/>
            <a:ext cx="11287304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Student Survey: 194 responses, 9.1 % participation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Faculty Survey: 90 responses; 39.3 % participation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Staff Survey: 129 responses; 39.8% participation</a:t>
            </a: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50511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Campus Climate Assessment (HERI)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2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505115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Student Survey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947068-37F5-4F6A-8E26-BB5F65962D8B}"/>
              </a:ext>
            </a:extLst>
          </p:cNvPr>
          <p:cNvGraphicFramePr/>
          <p:nvPr/>
        </p:nvGraphicFramePr>
        <p:xfrm>
          <a:off x="-894080" y="1483360"/>
          <a:ext cx="5879603" cy="41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7FCB7DE-2E61-4C32-BF79-B251AB6DF08C}"/>
              </a:ext>
            </a:extLst>
          </p:cNvPr>
          <p:cNvGraphicFramePr/>
          <p:nvPr>
            <p:extLst/>
          </p:nvPr>
        </p:nvGraphicFramePr>
        <p:xfrm>
          <a:off x="4572000" y="1251160"/>
          <a:ext cx="6207760" cy="485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96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505115"/>
            <a:ext cx="5020824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Student Survey</a:t>
            </a:r>
            <a:endParaRPr lang="en-US" sz="32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214617-4583-4AB5-9AA6-940BB7DD8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7729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AB40BD0-4CD5-4E64-96A0-52185999A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137608"/>
              </p:ext>
            </p:extLst>
          </p:nvPr>
        </p:nvGraphicFramePr>
        <p:xfrm>
          <a:off x="457200" y="1201512"/>
          <a:ext cx="1147803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23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256769" y="-2495881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50511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What we are doing well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513840"/>
              </p:ext>
            </p:extLst>
          </p:nvPr>
        </p:nvGraphicFramePr>
        <p:xfrm>
          <a:off x="681316" y="1483844"/>
          <a:ext cx="11124604" cy="435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9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4"/>
          <p:cNvSpPr>
            <a:spLocks noChangeAspect="1"/>
          </p:cNvSpPr>
          <p:nvPr/>
        </p:nvSpPr>
        <p:spPr>
          <a:xfrm>
            <a:off x="182880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5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0734" y="262475"/>
            <a:ext cx="502082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cs typeface="Segoe UI Semilight"/>
              </a:rPr>
              <a:t>What we can improve?</a:t>
            </a:r>
            <a:endParaRPr lang="en-US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8A28E9-4AD4-4E8D-AB9F-BE3ED5864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455788"/>
              </p:ext>
            </p:extLst>
          </p:nvPr>
        </p:nvGraphicFramePr>
        <p:xfrm>
          <a:off x="681316" y="751840"/>
          <a:ext cx="1132780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5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22ea0a0-f893-4304-aa4f-92bfb33d36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2835DA26B2548A8265185E0AF3616" ma:contentTypeVersion="11" ma:contentTypeDescription="Create a new document." ma:contentTypeScope="" ma:versionID="362df41422cf7f6cf38ebd6d7ff9fd67">
  <xsd:schema xmlns:xsd="http://www.w3.org/2001/XMLSchema" xmlns:xs="http://www.w3.org/2001/XMLSchema" xmlns:p="http://schemas.microsoft.com/office/2006/metadata/properties" xmlns:ns2="f22ea0a0-f893-4304-aa4f-92bfb33d3634" xmlns:ns3="e97e38ce-f9d3-4897-b4fc-854657dd1486" targetNamespace="http://schemas.microsoft.com/office/2006/metadata/properties" ma:root="true" ma:fieldsID="e9e50eb47e9ce2e9eecf6ba9acc574a3" ns2:_="" ns3:_="">
    <xsd:import namespace="f22ea0a0-f893-4304-aa4f-92bfb33d3634"/>
    <xsd:import namespace="e97e38ce-f9d3-4897-b4fc-854657dd1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ea0a0-f893-4304-aa4f-92bfb33d3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e38ce-f9d3-4897-b4fc-854657dd1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e97e38ce-f9d3-4897-b4fc-854657dd148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22ea0a0-f893-4304-aa4f-92bfb33d363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6B95FE-6E80-4D2D-9652-81CD3122B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ea0a0-f893-4304-aa4f-92bfb33d3634"/>
    <ds:schemaRef ds:uri="e97e38ce-f9d3-4897-b4fc-854657dd1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31984</TotalTime>
  <Words>1090</Words>
  <Application>Microsoft Office PowerPoint</Application>
  <PresentationFormat>Widescreen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Calibri</vt:lpstr>
      <vt:lpstr>Libre Franklin</vt:lpstr>
      <vt:lpstr>Libre Franklin Medium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SB 5227: Diversity in Higher Education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subject/>
  <dc:creator>Hanscom, Ryan</dc:creator>
  <cp:keywords/>
  <dc:description/>
  <cp:lastModifiedBy>Adegboye Parfait Bassale</cp:lastModifiedBy>
  <cp:revision>564</cp:revision>
  <dcterms:created xsi:type="dcterms:W3CDTF">2021-05-23T19:45:04Z</dcterms:created>
  <dcterms:modified xsi:type="dcterms:W3CDTF">2022-06-01T21:26:25Z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0x010100C7F2835DA26B2548A8265185E0AF3616</vt:lpwstr>
  </property>
</Properties>
</file>