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1" r:id="rId2"/>
    <p:sldId id="270" r:id="rId3"/>
    <p:sldId id="257" r:id="rId4"/>
    <p:sldId id="264" r:id="rId5"/>
    <p:sldId id="265" r:id="rId6"/>
    <p:sldId id="274" r:id="rId7"/>
    <p:sldId id="278" r:id="rId8"/>
    <p:sldId id="272" r:id="rId9"/>
    <p:sldId id="258" r:id="rId10"/>
    <p:sldId id="273" r:id="rId11"/>
    <p:sldId id="285" r:id="rId12"/>
    <p:sldId id="262" r:id="rId13"/>
    <p:sldId id="275" r:id="rId14"/>
    <p:sldId id="287" r:id="rId15"/>
    <p:sldId id="276" r:id="rId16"/>
    <p:sldId id="281" r:id="rId17"/>
    <p:sldId id="269" r:id="rId18"/>
    <p:sldId id="277" r:id="rId19"/>
    <p:sldId id="284" r:id="rId20"/>
    <p:sldId id="260" r:id="rId21"/>
    <p:sldId id="283" r:id="rId22"/>
    <p:sldId id="28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C1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A16D1D-E805-458A-8F24-4CF8C50B95A6}" type="doc">
      <dgm:prSet loTypeId="urn:microsoft.com/office/officeart/2005/8/layout/architecture" loCatId="list" qsTypeId="urn:microsoft.com/office/officeart/2005/8/quickstyle/3d3" qsCatId="3D" csTypeId="urn:microsoft.com/office/officeart/2005/8/colors/accent6_2" csCatId="accent6" phldr="1"/>
      <dgm:spPr/>
      <dgm:t>
        <a:bodyPr/>
        <a:lstStyle/>
        <a:p>
          <a:endParaRPr lang="en-US"/>
        </a:p>
      </dgm:t>
    </dgm:pt>
    <dgm:pt modelId="{5F443BA2-4F10-43F4-956E-AF488BC3C032}">
      <dgm:prSet phldrT="[Text]"/>
      <dgm:spPr/>
      <dgm:t>
        <a:bodyPr/>
        <a:lstStyle/>
        <a:p>
          <a:r>
            <a:rPr lang="en-US" dirty="0">
              <a:solidFill>
                <a:schemeClr val="tx1"/>
              </a:solidFill>
            </a:rPr>
            <a:t>Total costs can vary from </a:t>
          </a:r>
          <a:r>
            <a:rPr lang="en-US" b="1" dirty="0">
              <a:solidFill>
                <a:schemeClr val="tx1"/>
              </a:solidFill>
            </a:rPr>
            <a:t>$300-$800+ per quarter, </a:t>
          </a:r>
          <a:br>
            <a:rPr lang="en-US" b="1" dirty="0">
              <a:solidFill>
                <a:schemeClr val="tx1"/>
              </a:solidFill>
            </a:rPr>
          </a:br>
          <a:r>
            <a:rPr lang="en-US" dirty="0">
              <a:solidFill>
                <a:schemeClr val="tx1"/>
              </a:solidFill>
            </a:rPr>
            <a:t>depending on: 1) class type, 2) books required, or 3) credits enrolled</a:t>
          </a:r>
        </a:p>
      </dgm:t>
    </dgm:pt>
    <dgm:pt modelId="{4612E323-CA47-404F-93A1-F90511723EE7}" type="parTrans" cxnId="{E758CBB4-B5D8-4B0A-9DBA-4A67A04D58A8}">
      <dgm:prSet/>
      <dgm:spPr/>
      <dgm:t>
        <a:bodyPr/>
        <a:lstStyle/>
        <a:p>
          <a:endParaRPr lang="en-US"/>
        </a:p>
      </dgm:t>
    </dgm:pt>
    <dgm:pt modelId="{948D3F28-8E98-4C56-A7D4-104D4A2D842A}" type="sibTrans" cxnId="{E758CBB4-B5D8-4B0A-9DBA-4A67A04D58A8}">
      <dgm:prSet/>
      <dgm:spPr/>
      <dgm:t>
        <a:bodyPr/>
        <a:lstStyle/>
        <a:p>
          <a:endParaRPr lang="en-US"/>
        </a:p>
      </dgm:t>
    </dgm:pt>
    <dgm:pt modelId="{BFE76A7D-5EE5-49B9-B4A4-161B1F718F52}">
      <dgm:prSet phldrT="[Text]"/>
      <dgm:spPr/>
      <dgm:t>
        <a:bodyPr/>
        <a:lstStyle/>
        <a:p>
          <a:r>
            <a:rPr lang="en-US" b="1">
              <a:solidFill>
                <a:schemeClr val="tx1"/>
              </a:solidFill>
            </a:rPr>
            <a:t>Course &amp; Student fees </a:t>
          </a:r>
          <a:br>
            <a:rPr lang="en-US" b="1">
              <a:solidFill>
                <a:schemeClr val="tx1"/>
              </a:solidFill>
            </a:rPr>
          </a:br>
          <a:r>
            <a:rPr lang="en-US">
              <a:solidFill>
                <a:schemeClr val="tx1"/>
              </a:solidFill>
            </a:rPr>
            <a:t>(lab, technology, supplies, student activities)</a:t>
          </a:r>
          <a:endParaRPr lang="en-US" dirty="0">
            <a:solidFill>
              <a:schemeClr val="tx1"/>
            </a:solidFill>
          </a:endParaRPr>
        </a:p>
      </dgm:t>
    </dgm:pt>
    <dgm:pt modelId="{A0435B8F-5A22-40DB-82FE-CC0E8B4F78E3}" type="parTrans" cxnId="{01CA2359-2731-4629-911D-EC1847FABB6F}">
      <dgm:prSet/>
      <dgm:spPr/>
      <dgm:t>
        <a:bodyPr/>
        <a:lstStyle/>
        <a:p>
          <a:endParaRPr lang="en-US"/>
        </a:p>
      </dgm:t>
    </dgm:pt>
    <dgm:pt modelId="{AFA038C3-2B29-4BA7-9AA6-EE6CF8AC0C76}" type="sibTrans" cxnId="{01CA2359-2731-4629-911D-EC1847FABB6F}">
      <dgm:prSet/>
      <dgm:spPr/>
      <dgm:t>
        <a:bodyPr/>
        <a:lstStyle/>
        <a:p>
          <a:endParaRPr lang="en-US"/>
        </a:p>
      </dgm:t>
    </dgm:pt>
    <dgm:pt modelId="{45F35890-52FA-495F-8BBA-2F45A4B6E821}">
      <dgm:prSet/>
      <dgm:spPr/>
      <dgm:t>
        <a:bodyPr/>
        <a:lstStyle/>
        <a:p>
          <a:r>
            <a:rPr lang="en-US" b="1" dirty="0">
              <a:solidFill>
                <a:schemeClr val="tx1"/>
              </a:solidFill>
            </a:rPr>
            <a:t>Tuition for pre-college courses</a:t>
          </a:r>
          <a:r>
            <a:rPr lang="en-US" dirty="0">
              <a:solidFill>
                <a:schemeClr val="tx1"/>
              </a:solidFill>
            </a:rPr>
            <a:t> &amp; </a:t>
          </a:r>
          <a:r>
            <a:rPr lang="en-US" b="1" dirty="0">
              <a:solidFill>
                <a:schemeClr val="tx1"/>
              </a:solidFill>
            </a:rPr>
            <a:t>credits over funding limits</a:t>
          </a:r>
          <a:r>
            <a:rPr lang="en-US" dirty="0">
              <a:solidFill>
                <a:schemeClr val="tx1"/>
              </a:solidFill>
            </a:rPr>
            <a:t> (per RS EVF)</a:t>
          </a:r>
        </a:p>
      </dgm:t>
    </dgm:pt>
    <dgm:pt modelId="{85D2B751-E206-4809-A6EF-5311F0C1041D}" type="parTrans" cxnId="{54CF998C-FC1F-4F6A-9252-E35E810FA8E9}">
      <dgm:prSet/>
      <dgm:spPr/>
      <dgm:t>
        <a:bodyPr/>
        <a:lstStyle/>
        <a:p>
          <a:endParaRPr lang="en-US"/>
        </a:p>
      </dgm:t>
    </dgm:pt>
    <dgm:pt modelId="{7EF5B318-23F4-4FE4-84B0-54DD533ED7EA}" type="sibTrans" cxnId="{54CF998C-FC1F-4F6A-9252-E35E810FA8E9}">
      <dgm:prSet/>
      <dgm:spPr/>
      <dgm:t>
        <a:bodyPr/>
        <a:lstStyle/>
        <a:p>
          <a:endParaRPr lang="en-US"/>
        </a:p>
      </dgm:t>
    </dgm:pt>
    <dgm:pt modelId="{DDD5C18B-74E3-4D41-89FE-57610F6D1E14}">
      <dgm:prSet/>
      <dgm:spPr/>
      <dgm:t>
        <a:bodyPr/>
        <a:lstStyle/>
        <a:p>
          <a:r>
            <a:rPr lang="en-US" b="1" dirty="0">
              <a:solidFill>
                <a:schemeClr val="tx1"/>
              </a:solidFill>
            </a:rPr>
            <a:t>All other costs </a:t>
          </a:r>
          <a:br>
            <a:rPr lang="en-US" b="1" dirty="0">
              <a:solidFill>
                <a:schemeClr val="tx1"/>
              </a:solidFill>
            </a:rPr>
          </a:br>
          <a:r>
            <a:rPr lang="en-US" dirty="0">
              <a:solidFill>
                <a:schemeClr val="tx1"/>
              </a:solidFill>
            </a:rPr>
            <a:t>(books, supplies, transportation </a:t>
          </a:r>
          <a:r>
            <a:rPr lang="en-US" dirty="0" err="1">
              <a:solidFill>
                <a:schemeClr val="tx1"/>
              </a:solidFill>
            </a:rPr>
            <a:t>etc</a:t>
          </a:r>
          <a:r>
            <a:rPr lang="en-US" dirty="0">
              <a:solidFill>
                <a:schemeClr val="tx1"/>
              </a:solidFill>
            </a:rPr>
            <a:t>)</a:t>
          </a:r>
        </a:p>
      </dgm:t>
    </dgm:pt>
    <dgm:pt modelId="{3EA42883-37FE-41FF-B4B6-479A6A353B60}" type="parTrans" cxnId="{31021E3E-AB4D-4F42-A5FA-B84A7C1A5974}">
      <dgm:prSet/>
      <dgm:spPr/>
      <dgm:t>
        <a:bodyPr/>
        <a:lstStyle/>
        <a:p>
          <a:endParaRPr lang="en-US"/>
        </a:p>
      </dgm:t>
    </dgm:pt>
    <dgm:pt modelId="{2177F1AA-CA55-471E-8487-15DB3613BF92}" type="sibTrans" cxnId="{31021E3E-AB4D-4F42-A5FA-B84A7C1A5974}">
      <dgm:prSet/>
      <dgm:spPr/>
      <dgm:t>
        <a:bodyPr/>
        <a:lstStyle/>
        <a:p>
          <a:endParaRPr lang="en-US"/>
        </a:p>
      </dgm:t>
    </dgm:pt>
    <dgm:pt modelId="{0654DB4E-4E1D-4C17-989B-51D1C5DDC908}" type="pres">
      <dgm:prSet presAssocID="{19A16D1D-E805-458A-8F24-4CF8C50B95A6}" presName="Name0" presStyleCnt="0">
        <dgm:presLayoutVars>
          <dgm:chPref val="1"/>
          <dgm:dir/>
          <dgm:animOne val="branch"/>
          <dgm:animLvl val="lvl"/>
          <dgm:resizeHandles/>
        </dgm:presLayoutVars>
      </dgm:prSet>
      <dgm:spPr/>
    </dgm:pt>
    <dgm:pt modelId="{35CF5F9E-F4A0-44F2-9AFF-E392F0FCDE38}" type="pres">
      <dgm:prSet presAssocID="{5F443BA2-4F10-43F4-956E-AF488BC3C032}" presName="vertOne" presStyleCnt="0"/>
      <dgm:spPr/>
    </dgm:pt>
    <dgm:pt modelId="{356F7682-7A18-4721-B909-252BA7E0B078}" type="pres">
      <dgm:prSet presAssocID="{5F443BA2-4F10-43F4-956E-AF488BC3C032}" presName="txOne" presStyleLbl="node0" presStyleIdx="0" presStyleCnt="1">
        <dgm:presLayoutVars>
          <dgm:chPref val="3"/>
        </dgm:presLayoutVars>
      </dgm:prSet>
      <dgm:spPr/>
    </dgm:pt>
    <dgm:pt modelId="{50D8A7A2-9696-4417-A86E-EC961798F7E0}" type="pres">
      <dgm:prSet presAssocID="{5F443BA2-4F10-43F4-956E-AF488BC3C032}" presName="parTransOne" presStyleCnt="0"/>
      <dgm:spPr/>
    </dgm:pt>
    <dgm:pt modelId="{4DED640A-5BB3-4E68-9583-6FB302656E79}" type="pres">
      <dgm:prSet presAssocID="{5F443BA2-4F10-43F4-956E-AF488BC3C032}" presName="horzOne" presStyleCnt="0"/>
      <dgm:spPr/>
    </dgm:pt>
    <dgm:pt modelId="{6D908E0B-20F3-4E1F-8612-CBD4FE81743B}" type="pres">
      <dgm:prSet presAssocID="{BFE76A7D-5EE5-49B9-B4A4-161B1F718F52}" presName="vertTwo" presStyleCnt="0"/>
      <dgm:spPr/>
    </dgm:pt>
    <dgm:pt modelId="{BCE6390E-83F3-4AB0-B62D-43F4451861D5}" type="pres">
      <dgm:prSet presAssocID="{BFE76A7D-5EE5-49B9-B4A4-161B1F718F52}" presName="txTwo" presStyleLbl="node2" presStyleIdx="0" presStyleCnt="3">
        <dgm:presLayoutVars>
          <dgm:chPref val="3"/>
        </dgm:presLayoutVars>
      </dgm:prSet>
      <dgm:spPr/>
    </dgm:pt>
    <dgm:pt modelId="{F6895015-D514-47AF-A35A-98B59902D33A}" type="pres">
      <dgm:prSet presAssocID="{BFE76A7D-5EE5-49B9-B4A4-161B1F718F52}" presName="horzTwo" presStyleCnt="0"/>
      <dgm:spPr/>
    </dgm:pt>
    <dgm:pt modelId="{8318F5C4-77F6-425C-8BDB-86123D2840B4}" type="pres">
      <dgm:prSet presAssocID="{AFA038C3-2B29-4BA7-9AA6-EE6CF8AC0C76}" presName="sibSpaceTwo" presStyleCnt="0"/>
      <dgm:spPr/>
    </dgm:pt>
    <dgm:pt modelId="{C2EBD0CB-D0FC-41D4-8753-F984555F8E31}" type="pres">
      <dgm:prSet presAssocID="{45F35890-52FA-495F-8BBA-2F45A4B6E821}" presName="vertTwo" presStyleCnt="0"/>
      <dgm:spPr/>
    </dgm:pt>
    <dgm:pt modelId="{344D037A-6DD2-4FF8-83B4-C116B02D8BDB}" type="pres">
      <dgm:prSet presAssocID="{45F35890-52FA-495F-8BBA-2F45A4B6E821}" presName="txTwo" presStyleLbl="node2" presStyleIdx="1" presStyleCnt="3">
        <dgm:presLayoutVars>
          <dgm:chPref val="3"/>
        </dgm:presLayoutVars>
      </dgm:prSet>
      <dgm:spPr/>
    </dgm:pt>
    <dgm:pt modelId="{9B7DE1BF-3E46-4D4A-88FE-CBBEDD183BC7}" type="pres">
      <dgm:prSet presAssocID="{45F35890-52FA-495F-8BBA-2F45A4B6E821}" presName="horzTwo" presStyleCnt="0"/>
      <dgm:spPr/>
    </dgm:pt>
    <dgm:pt modelId="{BDEB19C6-1C8C-4F45-8A07-51C48F80FB2E}" type="pres">
      <dgm:prSet presAssocID="{7EF5B318-23F4-4FE4-84B0-54DD533ED7EA}" presName="sibSpaceTwo" presStyleCnt="0"/>
      <dgm:spPr/>
    </dgm:pt>
    <dgm:pt modelId="{809D3FE5-E90A-4405-8EB5-D7D032C403B1}" type="pres">
      <dgm:prSet presAssocID="{DDD5C18B-74E3-4D41-89FE-57610F6D1E14}" presName="vertTwo" presStyleCnt="0"/>
      <dgm:spPr/>
    </dgm:pt>
    <dgm:pt modelId="{7505C4D5-B531-48A1-A7E5-0B8DB7D03004}" type="pres">
      <dgm:prSet presAssocID="{DDD5C18B-74E3-4D41-89FE-57610F6D1E14}" presName="txTwo" presStyleLbl="node2" presStyleIdx="2" presStyleCnt="3">
        <dgm:presLayoutVars>
          <dgm:chPref val="3"/>
        </dgm:presLayoutVars>
      </dgm:prSet>
      <dgm:spPr/>
    </dgm:pt>
    <dgm:pt modelId="{D065F78C-4E0B-4F43-9288-011B17D81B4B}" type="pres">
      <dgm:prSet presAssocID="{DDD5C18B-74E3-4D41-89FE-57610F6D1E14}" presName="horzTwo" presStyleCnt="0"/>
      <dgm:spPr/>
    </dgm:pt>
  </dgm:ptLst>
  <dgm:cxnLst>
    <dgm:cxn modelId="{5EE4140E-CB82-4F43-8312-46AB817B2C67}" type="presOf" srcId="{45F35890-52FA-495F-8BBA-2F45A4B6E821}" destId="{344D037A-6DD2-4FF8-83B4-C116B02D8BDB}" srcOrd="0" destOrd="0" presId="urn:microsoft.com/office/officeart/2005/8/layout/architecture"/>
    <dgm:cxn modelId="{E4CAA710-ECC4-4B8C-A6F0-FE37EF3BC064}" type="presOf" srcId="{BFE76A7D-5EE5-49B9-B4A4-161B1F718F52}" destId="{BCE6390E-83F3-4AB0-B62D-43F4451861D5}" srcOrd="0" destOrd="0" presId="urn:microsoft.com/office/officeart/2005/8/layout/architecture"/>
    <dgm:cxn modelId="{824A131A-76AD-4136-AA54-470A980FC81D}" type="presOf" srcId="{5F443BA2-4F10-43F4-956E-AF488BC3C032}" destId="{356F7682-7A18-4721-B909-252BA7E0B078}" srcOrd="0" destOrd="0" presId="urn:microsoft.com/office/officeart/2005/8/layout/architecture"/>
    <dgm:cxn modelId="{67542330-8F9B-4A85-980C-B2D275C898E2}" type="presOf" srcId="{DDD5C18B-74E3-4D41-89FE-57610F6D1E14}" destId="{7505C4D5-B531-48A1-A7E5-0B8DB7D03004}" srcOrd="0" destOrd="0" presId="urn:microsoft.com/office/officeart/2005/8/layout/architecture"/>
    <dgm:cxn modelId="{31021E3E-AB4D-4F42-A5FA-B84A7C1A5974}" srcId="{5F443BA2-4F10-43F4-956E-AF488BC3C032}" destId="{DDD5C18B-74E3-4D41-89FE-57610F6D1E14}" srcOrd="2" destOrd="0" parTransId="{3EA42883-37FE-41FF-B4B6-479A6A353B60}" sibTransId="{2177F1AA-CA55-471E-8487-15DB3613BF92}"/>
    <dgm:cxn modelId="{01CA2359-2731-4629-911D-EC1847FABB6F}" srcId="{5F443BA2-4F10-43F4-956E-AF488BC3C032}" destId="{BFE76A7D-5EE5-49B9-B4A4-161B1F718F52}" srcOrd="0" destOrd="0" parTransId="{A0435B8F-5A22-40DB-82FE-CC0E8B4F78E3}" sibTransId="{AFA038C3-2B29-4BA7-9AA6-EE6CF8AC0C76}"/>
    <dgm:cxn modelId="{5F2A8084-D5AF-404C-9964-9E40247BD97C}" type="presOf" srcId="{19A16D1D-E805-458A-8F24-4CF8C50B95A6}" destId="{0654DB4E-4E1D-4C17-989B-51D1C5DDC908}" srcOrd="0" destOrd="0" presId="urn:microsoft.com/office/officeart/2005/8/layout/architecture"/>
    <dgm:cxn modelId="{54CF998C-FC1F-4F6A-9252-E35E810FA8E9}" srcId="{5F443BA2-4F10-43F4-956E-AF488BC3C032}" destId="{45F35890-52FA-495F-8BBA-2F45A4B6E821}" srcOrd="1" destOrd="0" parTransId="{85D2B751-E206-4809-A6EF-5311F0C1041D}" sibTransId="{7EF5B318-23F4-4FE4-84B0-54DD533ED7EA}"/>
    <dgm:cxn modelId="{E758CBB4-B5D8-4B0A-9DBA-4A67A04D58A8}" srcId="{19A16D1D-E805-458A-8F24-4CF8C50B95A6}" destId="{5F443BA2-4F10-43F4-956E-AF488BC3C032}" srcOrd="0" destOrd="0" parTransId="{4612E323-CA47-404F-93A1-F90511723EE7}" sibTransId="{948D3F28-8E98-4C56-A7D4-104D4A2D842A}"/>
    <dgm:cxn modelId="{73478D10-529E-49E7-9AFF-260086175BE1}" type="presParOf" srcId="{0654DB4E-4E1D-4C17-989B-51D1C5DDC908}" destId="{35CF5F9E-F4A0-44F2-9AFF-E392F0FCDE38}" srcOrd="0" destOrd="0" presId="urn:microsoft.com/office/officeart/2005/8/layout/architecture"/>
    <dgm:cxn modelId="{77CF766C-1A50-4AF4-A3EF-3EF9BB200694}" type="presParOf" srcId="{35CF5F9E-F4A0-44F2-9AFF-E392F0FCDE38}" destId="{356F7682-7A18-4721-B909-252BA7E0B078}" srcOrd="0" destOrd="0" presId="urn:microsoft.com/office/officeart/2005/8/layout/architecture"/>
    <dgm:cxn modelId="{4C99F9F4-A703-4200-A570-71F3B279769E}" type="presParOf" srcId="{35CF5F9E-F4A0-44F2-9AFF-E392F0FCDE38}" destId="{50D8A7A2-9696-4417-A86E-EC961798F7E0}" srcOrd="1" destOrd="0" presId="urn:microsoft.com/office/officeart/2005/8/layout/architecture"/>
    <dgm:cxn modelId="{97003EE5-D065-4A73-ADDE-D56B6BED6C8F}" type="presParOf" srcId="{35CF5F9E-F4A0-44F2-9AFF-E392F0FCDE38}" destId="{4DED640A-5BB3-4E68-9583-6FB302656E79}" srcOrd="2" destOrd="0" presId="urn:microsoft.com/office/officeart/2005/8/layout/architecture"/>
    <dgm:cxn modelId="{20109039-0B8D-43A7-B46D-C68651287FA2}" type="presParOf" srcId="{4DED640A-5BB3-4E68-9583-6FB302656E79}" destId="{6D908E0B-20F3-4E1F-8612-CBD4FE81743B}" srcOrd="0" destOrd="0" presId="urn:microsoft.com/office/officeart/2005/8/layout/architecture"/>
    <dgm:cxn modelId="{92064345-454F-4ADF-AC1A-0890E40FBC77}" type="presParOf" srcId="{6D908E0B-20F3-4E1F-8612-CBD4FE81743B}" destId="{BCE6390E-83F3-4AB0-B62D-43F4451861D5}" srcOrd="0" destOrd="0" presId="urn:microsoft.com/office/officeart/2005/8/layout/architecture"/>
    <dgm:cxn modelId="{55CE021F-A060-4442-B7F1-09DDD5B91381}" type="presParOf" srcId="{6D908E0B-20F3-4E1F-8612-CBD4FE81743B}" destId="{F6895015-D514-47AF-A35A-98B59902D33A}" srcOrd="1" destOrd="0" presId="urn:microsoft.com/office/officeart/2005/8/layout/architecture"/>
    <dgm:cxn modelId="{D9D061E2-8F75-4F07-AA05-29620CC95278}" type="presParOf" srcId="{4DED640A-5BB3-4E68-9583-6FB302656E79}" destId="{8318F5C4-77F6-425C-8BDB-86123D2840B4}" srcOrd="1" destOrd="0" presId="urn:microsoft.com/office/officeart/2005/8/layout/architecture"/>
    <dgm:cxn modelId="{CC51F205-BBC7-4FE1-A48A-567C1AE0CDF3}" type="presParOf" srcId="{4DED640A-5BB3-4E68-9583-6FB302656E79}" destId="{C2EBD0CB-D0FC-41D4-8753-F984555F8E31}" srcOrd="2" destOrd="0" presId="urn:microsoft.com/office/officeart/2005/8/layout/architecture"/>
    <dgm:cxn modelId="{A4D1BEF1-8924-4F7F-B5D6-5099B78B9411}" type="presParOf" srcId="{C2EBD0CB-D0FC-41D4-8753-F984555F8E31}" destId="{344D037A-6DD2-4FF8-83B4-C116B02D8BDB}" srcOrd="0" destOrd="0" presId="urn:microsoft.com/office/officeart/2005/8/layout/architecture"/>
    <dgm:cxn modelId="{A59A9DE6-0160-4AA0-91D8-BF4EFB8E779D}" type="presParOf" srcId="{C2EBD0CB-D0FC-41D4-8753-F984555F8E31}" destId="{9B7DE1BF-3E46-4D4A-88FE-CBBEDD183BC7}" srcOrd="1" destOrd="0" presId="urn:microsoft.com/office/officeart/2005/8/layout/architecture"/>
    <dgm:cxn modelId="{4F5FDAE9-9A1D-4481-BEF9-A15DC69BB983}" type="presParOf" srcId="{4DED640A-5BB3-4E68-9583-6FB302656E79}" destId="{BDEB19C6-1C8C-4F45-8A07-51C48F80FB2E}" srcOrd="3" destOrd="0" presId="urn:microsoft.com/office/officeart/2005/8/layout/architecture"/>
    <dgm:cxn modelId="{290EA980-0745-4393-9B25-1BA7BC003891}" type="presParOf" srcId="{4DED640A-5BB3-4E68-9583-6FB302656E79}" destId="{809D3FE5-E90A-4405-8EB5-D7D032C403B1}" srcOrd="4" destOrd="0" presId="urn:microsoft.com/office/officeart/2005/8/layout/architecture"/>
    <dgm:cxn modelId="{73D10E22-ED33-49A8-A216-E18BC1852401}" type="presParOf" srcId="{809D3FE5-E90A-4405-8EB5-D7D032C403B1}" destId="{7505C4D5-B531-48A1-A7E5-0B8DB7D03004}" srcOrd="0" destOrd="0" presId="urn:microsoft.com/office/officeart/2005/8/layout/architecture"/>
    <dgm:cxn modelId="{CAFAD0EC-44DF-4873-BC10-0BF73E97F453}" type="presParOf" srcId="{809D3FE5-E90A-4405-8EB5-D7D032C403B1}" destId="{D065F78C-4E0B-4F43-9288-011B17D81B4B}" srcOrd="1" destOrd="0" presId="urn:microsoft.com/office/officeart/2005/8/layout/architectur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D3D12-6A8F-4181-81AD-A01FE68A9B52}"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US"/>
        </a:p>
      </dgm:t>
    </dgm:pt>
    <dgm:pt modelId="{3A2FD002-26A6-4D94-A7EF-3EF97124978E}">
      <dgm:prSet phldrT="[Text]"/>
      <dgm:spPr/>
      <dgm:t>
        <a:bodyPr/>
        <a:lstStyle/>
        <a:p>
          <a:r>
            <a:rPr lang="en-US" b="1" dirty="0"/>
            <a:t>WEEK 2</a:t>
          </a:r>
        </a:p>
        <a:p>
          <a:r>
            <a:rPr lang="en-US" dirty="0"/>
            <a:t>Class schedule for next quarter final</a:t>
          </a:r>
        </a:p>
      </dgm:t>
    </dgm:pt>
    <dgm:pt modelId="{3F6DDEFF-AC47-41D3-A3AA-A4D7D2AE64E8}" type="parTrans" cxnId="{70726DFE-F36F-4B14-BC05-16F2DF4999B2}">
      <dgm:prSet/>
      <dgm:spPr/>
      <dgm:t>
        <a:bodyPr/>
        <a:lstStyle/>
        <a:p>
          <a:endParaRPr lang="en-US"/>
        </a:p>
      </dgm:t>
    </dgm:pt>
    <dgm:pt modelId="{672AEC48-52D3-4960-9AC9-7B2DADCC38E0}" type="sibTrans" cxnId="{70726DFE-F36F-4B14-BC05-16F2DF4999B2}">
      <dgm:prSet/>
      <dgm:spPr/>
      <dgm:t>
        <a:bodyPr/>
        <a:lstStyle/>
        <a:p>
          <a:endParaRPr lang="en-US"/>
        </a:p>
      </dgm:t>
    </dgm:pt>
    <dgm:pt modelId="{EC9A20F4-D827-41F7-9688-F907FE58ED56}">
      <dgm:prSet phldrT="[Text]"/>
      <dgm:spPr/>
      <dgm:t>
        <a:bodyPr/>
        <a:lstStyle/>
        <a:p>
          <a:r>
            <a:rPr lang="en-US" b="1" dirty="0"/>
            <a:t>WEEK 2-5 </a:t>
          </a:r>
        </a:p>
        <a:p>
          <a:r>
            <a:rPr lang="en-US" dirty="0"/>
            <a:t>Meet with your Ed Planner to plan next quarter</a:t>
          </a:r>
        </a:p>
      </dgm:t>
    </dgm:pt>
    <dgm:pt modelId="{DA808C81-D3C1-415D-A86A-53EB2D85E419}" type="parTrans" cxnId="{A2156AA2-45BD-42F0-ACE3-E24004BF3FCD}">
      <dgm:prSet/>
      <dgm:spPr/>
      <dgm:t>
        <a:bodyPr/>
        <a:lstStyle/>
        <a:p>
          <a:endParaRPr lang="en-US"/>
        </a:p>
      </dgm:t>
    </dgm:pt>
    <dgm:pt modelId="{9E9C9843-F30B-409F-9301-5A2E6FC254DC}" type="sibTrans" cxnId="{A2156AA2-45BD-42F0-ACE3-E24004BF3FCD}">
      <dgm:prSet/>
      <dgm:spPr/>
      <dgm:t>
        <a:bodyPr/>
        <a:lstStyle/>
        <a:p>
          <a:endParaRPr lang="en-US"/>
        </a:p>
      </dgm:t>
    </dgm:pt>
    <dgm:pt modelId="{1B4889AB-22AE-4E0E-82D1-6E74D9C78C88}">
      <dgm:prSet phldrT="[Text]"/>
      <dgm:spPr/>
      <dgm:t>
        <a:bodyPr/>
        <a:lstStyle/>
        <a:p>
          <a:r>
            <a:rPr lang="en-US" b="1" dirty="0"/>
            <a:t>WEEK 7</a:t>
          </a:r>
        </a:p>
        <a:p>
          <a:r>
            <a:rPr lang="en-US" dirty="0"/>
            <a:t>Current student registration starts </a:t>
          </a:r>
        </a:p>
      </dgm:t>
    </dgm:pt>
    <dgm:pt modelId="{53207F01-3989-4FDB-A978-3A2EA3B71F96}" type="parTrans" cxnId="{0D669842-CFCF-4544-A73D-E7A6F8F0AEEE}">
      <dgm:prSet/>
      <dgm:spPr/>
      <dgm:t>
        <a:bodyPr/>
        <a:lstStyle/>
        <a:p>
          <a:endParaRPr lang="en-US"/>
        </a:p>
      </dgm:t>
    </dgm:pt>
    <dgm:pt modelId="{DEE444EC-0A09-48E9-9974-83820F178F9F}" type="sibTrans" cxnId="{0D669842-CFCF-4544-A73D-E7A6F8F0AEEE}">
      <dgm:prSet/>
      <dgm:spPr/>
      <dgm:t>
        <a:bodyPr/>
        <a:lstStyle/>
        <a:p>
          <a:endParaRPr lang="en-US"/>
        </a:p>
      </dgm:t>
    </dgm:pt>
    <dgm:pt modelId="{CD51910F-B462-46B3-87ED-B7CCA15644F6}">
      <dgm:prSet phldrT="[Text]"/>
      <dgm:spPr/>
      <dgm:t>
        <a:bodyPr/>
        <a:lstStyle/>
        <a:p>
          <a:r>
            <a:rPr lang="en-US" dirty="0"/>
            <a:t>2 WEEKS BEFORE QUARTER</a:t>
          </a:r>
        </a:p>
        <a:p>
          <a:r>
            <a:rPr lang="en-US" dirty="0"/>
            <a:t>Tuition Due Date</a:t>
          </a:r>
        </a:p>
      </dgm:t>
    </dgm:pt>
    <dgm:pt modelId="{FE482536-C203-4F9C-B9F1-0B5657283DBB}" type="parTrans" cxnId="{B37D89FB-457E-4962-8505-FD108A9F0EC4}">
      <dgm:prSet/>
      <dgm:spPr/>
      <dgm:t>
        <a:bodyPr/>
        <a:lstStyle/>
        <a:p>
          <a:endParaRPr lang="en-US"/>
        </a:p>
      </dgm:t>
    </dgm:pt>
    <dgm:pt modelId="{FA3F06B7-69CD-4FAD-9B5D-01E1E8BBC28A}" type="sibTrans" cxnId="{B37D89FB-457E-4962-8505-FD108A9F0EC4}">
      <dgm:prSet/>
      <dgm:spPr/>
      <dgm:t>
        <a:bodyPr/>
        <a:lstStyle/>
        <a:p>
          <a:endParaRPr lang="en-US"/>
        </a:p>
      </dgm:t>
    </dgm:pt>
    <dgm:pt modelId="{C22DAC82-547D-490C-8FED-8C55878762DF}">
      <dgm:prSet phldrT="[Text]"/>
      <dgm:spPr/>
      <dgm:t>
        <a:bodyPr/>
        <a:lstStyle/>
        <a:p>
          <a:r>
            <a:rPr lang="en-US" dirty="0"/>
            <a:t>QTR BREAK</a:t>
          </a:r>
        </a:p>
        <a:p>
          <a:r>
            <a:rPr lang="en-US" dirty="0"/>
            <a:t>Get books and supplies for next quarter</a:t>
          </a:r>
        </a:p>
      </dgm:t>
    </dgm:pt>
    <dgm:pt modelId="{36E344E2-E9C4-41D3-BCA4-90D8D87B9DFE}" type="parTrans" cxnId="{1A8A4068-449F-4EFA-AABE-0E5F5956A945}">
      <dgm:prSet/>
      <dgm:spPr/>
      <dgm:t>
        <a:bodyPr/>
        <a:lstStyle/>
        <a:p>
          <a:endParaRPr lang="en-US"/>
        </a:p>
      </dgm:t>
    </dgm:pt>
    <dgm:pt modelId="{3ADE0C6A-85F2-4CA6-B0C3-58DE127DDE63}" type="sibTrans" cxnId="{1A8A4068-449F-4EFA-AABE-0E5F5956A945}">
      <dgm:prSet/>
      <dgm:spPr/>
      <dgm:t>
        <a:bodyPr/>
        <a:lstStyle/>
        <a:p>
          <a:endParaRPr lang="en-US"/>
        </a:p>
      </dgm:t>
    </dgm:pt>
    <dgm:pt modelId="{7BE61742-41FB-4AF8-ADC8-340F9BC5901A}" type="pres">
      <dgm:prSet presAssocID="{F4ED3D12-6A8F-4181-81AD-A01FE68A9B52}" presName="cycle" presStyleCnt="0">
        <dgm:presLayoutVars>
          <dgm:dir/>
          <dgm:resizeHandles val="exact"/>
        </dgm:presLayoutVars>
      </dgm:prSet>
      <dgm:spPr/>
    </dgm:pt>
    <dgm:pt modelId="{BBBC177C-1D13-434D-8344-AC477F883FEB}" type="pres">
      <dgm:prSet presAssocID="{3A2FD002-26A6-4D94-A7EF-3EF97124978E}" presName="node" presStyleLbl="node1" presStyleIdx="0" presStyleCnt="5">
        <dgm:presLayoutVars>
          <dgm:bulletEnabled val="1"/>
        </dgm:presLayoutVars>
      </dgm:prSet>
      <dgm:spPr/>
    </dgm:pt>
    <dgm:pt modelId="{D280F173-5233-4062-B112-B33460D5BF17}" type="pres">
      <dgm:prSet presAssocID="{672AEC48-52D3-4960-9AC9-7B2DADCC38E0}" presName="sibTrans" presStyleLbl="sibTrans2D1" presStyleIdx="0" presStyleCnt="5"/>
      <dgm:spPr/>
    </dgm:pt>
    <dgm:pt modelId="{1B40DA41-609D-4C08-BF09-3BCF98A68E33}" type="pres">
      <dgm:prSet presAssocID="{672AEC48-52D3-4960-9AC9-7B2DADCC38E0}" presName="connectorText" presStyleLbl="sibTrans2D1" presStyleIdx="0" presStyleCnt="5"/>
      <dgm:spPr/>
    </dgm:pt>
    <dgm:pt modelId="{C5555D76-D98C-48A0-A71F-0EF85DDBF332}" type="pres">
      <dgm:prSet presAssocID="{EC9A20F4-D827-41F7-9688-F907FE58ED56}" presName="node" presStyleLbl="node1" presStyleIdx="1" presStyleCnt="5">
        <dgm:presLayoutVars>
          <dgm:bulletEnabled val="1"/>
        </dgm:presLayoutVars>
      </dgm:prSet>
      <dgm:spPr/>
    </dgm:pt>
    <dgm:pt modelId="{CF5BA981-0498-475C-B593-0E16987FD594}" type="pres">
      <dgm:prSet presAssocID="{9E9C9843-F30B-409F-9301-5A2E6FC254DC}" presName="sibTrans" presStyleLbl="sibTrans2D1" presStyleIdx="1" presStyleCnt="5"/>
      <dgm:spPr/>
    </dgm:pt>
    <dgm:pt modelId="{B3F013AA-1462-419E-BEF4-523C3AC5057D}" type="pres">
      <dgm:prSet presAssocID="{9E9C9843-F30B-409F-9301-5A2E6FC254DC}" presName="connectorText" presStyleLbl="sibTrans2D1" presStyleIdx="1" presStyleCnt="5"/>
      <dgm:spPr/>
    </dgm:pt>
    <dgm:pt modelId="{45404523-83AD-4379-BDBB-F8482AFFEC08}" type="pres">
      <dgm:prSet presAssocID="{1B4889AB-22AE-4E0E-82D1-6E74D9C78C88}" presName="node" presStyleLbl="node1" presStyleIdx="2" presStyleCnt="5">
        <dgm:presLayoutVars>
          <dgm:bulletEnabled val="1"/>
        </dgm:presLayoutVars>
      </dgm:prSet>
      <dgm:spPr/>
    </dgm:pt>
    <dgm:pt modelId="{D8A1E566-778C-424A-966E-B75CD17AB5EF}" type="pres">
      <dgm:prSet presAssocID="{DEE444EC-0A09-48E9-9974-83820F178F9F}" presName="sibTrans" presStyleLbl="sibTrans2D1" presStyleIdx="2" presStyleCnt="5"/>
      <dgm:spPr/>
    </dgm:pt>
    <dgm:pt modelId="{2D195E27-283D-428C-81D3-EE39E00719CF}" type="pres">
      <dgm:prSet presAssocID="{DEE444EC-0A09-48E9-9974-83820F178F9F}" presName="connectorText" presStyleLbl="sibTrans2D1" presStyleIdx="2" presStyleCnt="5"/>
      <dgm:spPr/>
    </dgm:pt>
    <dgm:pt modelId="{EF6B1C91-4BD1-4EB4-BA09-A07C98A63179}" type="pres">
      <dgm:prSet presAssocID="{CD51910F-B462-46B3-87ED-B7CCA15644F6}" presName="node" presStyleLbl="node1" presStyleIdx="3" presStyleCnt="5">
        <dgm:presLayoutVars>
          <dgm:bulletEnabled val="1"/>
        </dgm:presLayoutVars>
      </dgm:prSet>
      <dgm:spPr/>
    </dgm:pt>
    <dgm:pt modelId="{7708F5CC-4048-4313-83AC-6B91FD13080B}" type="pres">
      <dgm:prSet presAssocID="{FA3F06B7-69CD-4FAD-9B5D-01E1E8BBC28A}" presName="sibTrans" presStyleLbl="sibTrans2D1" presStyleIdx="3" presStyleCnt="5"/>
      <dgm:spPr/>
    </dgm:pt>
    <dgm:pt modelId="{A4CE4190-CA72-4201-9DF8-6386FB420962}" type="pres">
      <dgm:prSet presAssocID="{FA3F06B7-69CD-4FAD-9B5D-01E1E8BBC28A}" presName="connectorText" presStyleLbl="sibTrans2D1" presStyleIdx="3" presStyleCnt="5"/>
      <dgm:spPr/>
    </dgm:pt>
    <dgm:pt modelId="{F1C07613-94DD-4933-836C-67F1F594814C}" type="pres">
      <dgm:prSet presAssocID="{C22DAC82-547D-490C-8FED-8C55878762DF}" presName="node" presStyleLbl="node1" presStyleIdx="4" presStyleCnt="5">
        <dgm:presLayoutVars>
          <dgm:bulletEnabled val="1"/>
        </dgm:presLayoutVars>
      </dgm:prSet>
      <dgm:spPr/>
    </dgm:pt>
    <dgm:pt modelId="{6BA79F2C-EF9B-4B48-BF2E-5EF032B8AEAF}" type="pres">
      <dgm:prSet presAssocID="{3ADE0C6A-85F2-4CA6-B0C3-58DE127DDE63}" presName="sibTrans" presStyleLbl="sibTrans2D1" presStyleIdx="4" presStyleCnt="5"/>
      <dgm:spPr/>
    </dgm:pt>
    <dgm:pt modelId="{18C0348A-7ADF-4CB0-8E45-C85BAC0E9581}" type="pres">
      <dgm:prSet presAssocID="{3ADE0C6A-85F2-4CA6-B0C3-58DE127DDE63}" presName="connectorText" presStyleLbl="sibTrans2D1" presStyleIdx="4" presStyleCnt="5"/>
      <dgm:spPr/>
    </dgm:pt>
  </dgm:ptLst>
  <dgm:cxnLst>
    <dgm:cxn modelId="{41397601-826F-4875-8AF2-A35F42B2AD46}" type="presOf" srcId="{672AEC48-52D3-4960-9AC9-7B2DADCC38E0}" destId="{D280F173-5233-4062-B112-B33460D5BF17}" srcOrd="0" destOrd="0" presId="urn:microsoft.com/office/officeart/2005/8/layout/cycle2"/>
    <dgm:cxn modelId="{23426006-DB4E-4422-B51B-AD05A243B08C}" type="presOf" srcId="{DEE444EC-0A09-48E9-9974-83820F178F9F}" destId="{D8A1E566-778C-424A-966E-B75CD17AB5EF}" srcOrd="0" destOrd="0" presId="urn:microsoft.com/office/officeart/2005/8/layout/cycle2"/>
    <dgm:cxn modelId="{D7E40A07-A378-4371-8BB3-67C746E6FA7A}" type="presOf" srcId="{3ADE0C6A-85F2-4CA6-B0C3-58DE127DDE63}" destId="{18C0348A-7ADF-4CB0-8E45-C85BAC0E9581}" srcOrd="1" destOrd="0" presId="urn:microsoft.com/office/officeart/2005/8/layout/cycle2"/>
    <dgm:cxn modelId="{3B29BA0E-169A-4304-ABC0-CEB10A618F95}" type="presOf" srcId="{3ADE0C6A-85F2-4CA6-B0C3-58DE127DDE63}" destId="{6BA79F2C-EF9B-4B48-BF2E-5EF032B8AEAF}" srcOrd="0" destOrd="0" presId="urn:microsoft.com/office/officeart/2005/8/layout/cycle2"/>
    <dgm:cxn modelId="{09B1D336-27F7-40FE-9B6F-6B149FD7AD95}" type="presOf" srcId="{F4ED3D12-6A8F-4181-81AD-A01FE68A9B52}" destId="{7BE61742-41FB-4AF8-ADC8-340F9BC5901A}" srcOrd="0" destOrd="0" presId="urn:microsoft.com/office/officeart/2005/8/layout/cycle2"/>
    <dgm:cxn modelId="{06FC963C-2D77-469A-A01E-722A2A7175B8}" type="presOf" srcId="{FA3F06B7-69CD-4FAD-9B5D-01E1E8BBC28A}" destId="{7708F5CC-4048-4313-83AC-6B91FD13080B}" srcOrd="0" destOrd="0" presId="urn:microsoft.com/office/officeart/2005/8/layout/cycle2"/>
    <dgm:cxn modelId="{D856E05E-557B-4DC9-A5AD-09AB8BDB5DE1}" type="presOf" srcId="{DEE444EC-0A09-48E9-9974-83820F178F9F}" destId="{2D195E27-283D-428C-81D3-EE39E00719CF}" srcOrd="1" destOrd="0" presId="urn:microsoft.com/office/officeart/2005/8/layout/cycle2"/>
    <dgm:cxn modelId="{0D669842-CFCF-4544-A73D-E7A6F8F0AEEE}" srcId="{F4ED3D12-6A8F-4181-81AD-A01FE68A9B52}" destId="{1B4889AB-22AE-4E0E-82D1-6E74D9C78C88}" srcOrd="2" destOrd="0" parTransId="{53207F01-3989-4FDB-A978-3A2EA3B71F96}" sibTransId="{DEE444EC-0A09-48E9-9974-83820F178F9F}"/>
    <dgm:cxn modelId="{1A8A4068-449F-4EFA-AABE-0E5F5956A945}" srcId="{F4ED3D12-6A8F-4181-81AD-A01FE68A9B52}" destId="{C22DAC82-547D-490C-8FED-8C55878762DF}" srcOrd="4" destOrd="0" parTransId="{36E344E2-E9C4-41D3-BCA4-90D8D87B9DFE}" sibTransId="{3ADE0C6A-85F2-4CA6-B0C3-58DE127DDE63}"/>
    <dgm:cxn modelId="{18F6FA70-520E-4A7E-B9DB-081189E1CA83}" type="presOf" srcId="{FA3F06B7-69CD-4FAD-9B5D-01E1E8BBC28A}" destId="{A4CE4190-CA72-4201-9DF8-6386FB420962}" srcOrd="1" destOrd="0" presId="urn:microsoft.com/office/officeart/2005/8/layout/cycle2"/>
    <dgm:cxn modelId="{596A6754-83DF-445A-A9E2-E57F8DD55BDA}" type="presOf" srcId="{9E9C9843-F30B-409F-9301-5A2E6FC254DC}" destId="{CF5BA981-0498-475C-B593-0E16987FD594}" srcOrd="0" destOrd="0" presId="urn:microsoft.com/office/officeart/2005/8/layout/cycle2"/>
    <dgm:cxn modelId="{5AAB907B-7583-41C9-BC45-0161E35817A2}" type="presOf" srcId="{3A2FD002-26A6-4D94-A7EF-3EF97124978E}" destId="{BBBC177C-1D13-434D-8344-AC477F883FEB}" srcOrd="0" destOrd="0" presId="urn:microsoft.com/office/officeart/2005/8/layout/cycle2"/>
    <dgm:cxn modelId="{3CA3E483-8A29-42B9-9FBC-5A000B6CD295}" type="presOf" srcId="{C22DAC82-547D-490C-8FED-8C55878762DF}" destId="{F1C07613-94DD-4933-836C-67F1F594814C}" srcOrd="0" destOrd="0" presId="urn:microsoft.com/office/officeart/2005/8/layout/cycle2"/>
    <dgm:cxn modelId="{FDA63591-A2EA-4DA9-9D84-0744C3F37DAC}" type="presOf" srcId="{CD51910F-B462-46B3-87ED-B7CCA15644F6}" destId="{EF6B1C91-4BD1-4EB4-BA09-A07C98A63179}" srcOrd="0" destOrd="0" presId="urn:microsoft.com/office/officeart/2005/8/layout/cycle2"/>
    <dgm:cxn modelId="{A2156AA2-45BD-42F0-ACE3-E24004BF3FCD}" srcId="{F4ED3D12-6A8F-4181-81AD-A01FE68A9B52}" destId="{EC9A20F4-D827-41F7-9688-F907FE58ED56}" srcOrd="1" destOrd="0" parTransId="{DA808C81-D3C1-415D-A86A-53EB2D85E419}" sibTransId="{9E9C9843-F30B-409F-9301-5A2E6FC254DC}"/>
    <dgm:cxn modelId="{3D7CF4A8-2CCA-4A65-B697-DC91ECD31193}" type="presOf" srcId="{1B4889AB-22AE-4E0E-82D1-6E74D9C78C88}" destId="{45404523-83AD-4379-BDBB-F8482AFFEC08}" srcOrd="0" destOrd="0" presId="urn:microsoft.com/office/officeart/2005/8/layout/cycle2"/>
    <dgm:cxn modelId="{86F1A2B5-5E4E-49F3-AD09-176225DDD84A}" type="presOf" srcId="{9E9C9843-F30B-409F-9301-5A2E6FC254DC}" destId="{B3F013AA-1462-419E-BEF4-523C3AC5057D}" srcOrd="1" destOrd="0" presId="urn:microsoft.com/office/officeart/2005/8/layout/cycle2"/>
    <dgm:cxn modelId="{F3289CDB-9CE8-46A8-82F8-B3CA7C87596E}" type="presOf" srcId="{672AEC48-52D3-4960-9AC9-7B2DADCC38E0}" destId="{1B40DA41-609D-4C08-BF09-3BCF98A68E33}" srcOrd="1" destOrd="0" presId="urn:microsoft.com/office/officeart/2005/8/layout/cycle2"/>
    <dgm:cxn modelId="{303994DD-A9CA-4F0A-B90F-8C9E9942C18C}" type="presOf" srcId="{EC9A20F4-D827-41F7-9688-F907FE58ED56}" destId="{C5555D76-D98C-48A0-A71F-0EF85DDBF332}" srcOrd="0" destOrd="0" presId="urn:microsoft.com/office/officeart/2005/8/layout/cycle2"/>
    <dgm:cxn modelId="{B37D89FB-457E-4962-8505-FD108A9F0EC4}" srcId="{F4ED3D12-6A8F-4181-81AD-A01FE68A9B52}" destId="{CD51910F-B462-46B3-87ED-B7CCA15644F6}" srcOrd="3" destOrd="0" parTransId="{FE482536-C203-4F9C-B9F1-0B5657283DBB}" sibTransId="{FA3F06B7-69CD-4FAD-9B5D-01E1E8BBC28A}"/>
    <dgm:cxn modelId="{70726DFE-F36F-4B14-BC05-16F2DF4999B2}" srcId="{F4ED3D12-6A8F-4181-81AD-A01FE68A9B52}" destId="{3A2FD002-26A6-4D94-A7EF-3EF97124978E}" srcOrd="0" destOrd="0" parTransId="{3F6DDEFF-AC47-41D3-A3AA-A4D7D2AE64E8}" sibTransId="{672AEC48-52D3-4960-9AC9-7B2DADCC38E0}"/>
    <dgm:cxn modelId="{E3646C7C-2C0A-45E9-B238-B24C9A5C343C}" type="presParOf" srcId="{7BE61742-41FB-4AF8-ADC8-340F9BC5901A}" destId="{BBBC177C-1D13-434D-8344-AC477F883FEB}" srcOrd="0" destOrd="0" presId="urn:microsoft.com/office/officeart/2005/8/layout/cycle2"/>
    <dgm:cxn modelId="{B3FA8FDD-ACB1-4DE8-9190-2E793FC28E40}" type="presParOf" srcId="{7BE61742-41FB-4AF8-ADC8-340F9BC5901A}" destId="{D280F173-5233-4062-B112-B33460D5BF17}" srcOrd="1" destOrd="0" presId="urn:microsoft.com/office/officeart/2005/8/layout/cycle2"/>
    <dgm:cxn modelId="{46F6B965-2BA6-4EFC-81AC-7C4CFDAFA45A}" type="presParOf" srcId="{D280F173-5233-4062-B112-B33460D5BF17}" destId="{1B40DA41-609D-4C08-BF09-3BCF98A68E33}" srcOrd="0" destOrd="0" presId="urn:microsoft.com/office/officeart/2005/8/layout/cycle2"/>
    <dgm:cxn modelId="{6A8B5D09-D849-46C2-A2A5-4043F3CB6161}" type="presParOf" srcId="{7BE61742-41FB-4AF8-ADC8-340F9BC5901A}" destId="{C5555D76-D98C-48A0-A71F-0EF85DDBF332}" srcOrd="2" destOrd="0" presId="urn:microsoft.com/office/officeart/2005/8/layout/cycle2"/>
    <dgm:cxn modelId="{19685F40-C882-44B3-9C46-BD8ABBF853BB}" type="presParOf" srcId="{7BE61742-41FB-4AF8-ADC8-340F9BC5901A}" destId="{CF5BA981-0498-475C-B593-0E16987FD594}" srcOrd="3" destOrd="0" presId="urn:microsoft.com/office/officeart/2005/8/layout/cycle2"/>
    <dgm:cxn modelId="{D05B41E9-7FFE-44AC-8C5B-320397FC9E4D}" type="presParOf" srcId="{CF5BA981-0498-475C-B593-0E16987FD594}" destId="{B3F013AA-1462-419E-BEF4-523C3AC5057D}" srcOrd="0" destOrd="0" presId="urn:microsoft.com/office/officeart/2005/8/layout/cycle2"/>
    <dgm:cxn modelId="{FDF24628-F8FF-498C-AC31-F5F06125B595}" type="presParOf" srcId="{7BE61742-41FB-4AF8-ADC8-340F9BC5901A}" destId="{45404523-83AD-4379-BDBB-F8482AFFEC08}" srcOrd="4" destOrd="0" presId="urn:microsoft.com/office/officeart/2005/8/layout/cycle2"/>
    <dgm:cxn modelId="{720F159C-39A5-415F-B25D-B59803198674}" type="presParOf" srcId="{7BE61742-41FB-4AF8-ADC8-340F9BC5901A}" destId="{D8A1E566-778C-424A-966E-B75CD17AB5EF}" srcOrd="5" destOrd="0" presId="urn:microsoft.com/office/officeart/2005/8/layout/cycle2"/>
    <dgm:cxn modelId="{EBBEB4DD-AAFB-4EBF-B006-11F3CE0A8FA3}" type="presParOf" srcId="{D8A1E566-778C-424A-966E-B75CD17AB5EF}" destId="{2D195E27-283D-428C-81D3-EE39E00719CF}" srcOrd="0" destOrd="0" presId="urn:microsoft.com/office/officeart/2005/8/layout/cycle2"/>
    <dgm:cxn modelId="{54F3F360-6982-46CA-94E6-D9746DEE9EAD}" type="presParOf" srcId="{7BE61742-41FB-4AF8-ADC8-340F9BC5901A}" destId="{EF6B1C91-4BD1-4EB4-BA09-A07C98A63179}" srcOrd="6" destOrd="0" presId="urn:microsoft.com/office/officeart/2005/8/layout/cycle2"/>
    <dgm:cxn modelId="{258FA2F1-5C62-448B-8B8A-F60CD6C68B85}" type="presParOf" srcId="{7BE61742-41FB-4AF8-ADC8-340F9BC5901A}" destId="{7708F5CC-4048-4313-83AC-6B91FD13080B}" srcOrd="7" destOrd="0" presId="urn:microsoft.com/office/officeart/2005/8/layout/cycle2"/>
    <dgm:cxn modelId="{DB88744E-629F-4EF4-8793-3E13CD126F0E}" type="presParOf" srcId="{7708F5CC-4048-4313-83AC-6B91FD13080B}" destId="{A4CE4190-CA72-4201-9DF8-6386FB420962}" srcOrd="0" destOrd="0" presId="urn:microsoft.com/office/officeart/2005/8/layout/cycle2"/>
    <dgm:cxn modelId="{6910BB0B-6C14-4FB3-9F03-FB972F8FFD12}" type="presParOf" srcId="{7BE61742-41FB-4AF8-ADC8-340F9BC5901A}" destId="{F1C07613-94DD-4933-836C-67F1F594814C}" srcOrd="8" destOrd="0" presId="urn:microsoft.com/office/officeart/2005/8/layout/cycle2"/>
    <dgm:cxn modelId="{1FE4719B-B2A7-473C-9E8A-21EF23210AD2}" type="presParOf" srcId="{7BE61742-41FB-4AF8-ADC8-340F9BC5901A}" destId="{6BA79F2C-EF9B-4B48-BF2E-5EF032B8AEAF}" srcOrd="9" destOrd="0" presId="urn:microsoft.com/office/officeart/2005/8/layout/cycle2"/>
    <dgm:cxn modelId="{10F4FD98-64A3-4D11-AE5F-DB97012C9D17}" type="presParOf" srcId="{6BA79F2C-EF9B-4B48-BF2E-5EF032B8AEAF}" destId="{18C0348A-7ADF-4CB0-8E45-C85BAC0E958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F7682-7A18-4721-B909-252BA7E0B078}">
      <dsp:nvSpPr>
        <dsp:cNvPr id="0" name=""/>
        <dsp:cNvSpPr/>
      </dsp:nvSpPr>
      <dsp:spPr>
        <a:xfrm>
          <a:off x="3012" y="1363382"/>
          <a:ext cx="8377579" cy="1148152"/>
        </a:xfrm>
        <a:prstGeom prst="roundRect">
          <a:avLst>
            <a:gd name="adj" fmla="val 1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Total costs can vary from </a:t>
          </a:r>
          <a:r>
            <a:rPr lang="en-US" sz="2300" b="1" kern="1200" dirty="0">
              <a:solidFill>
                <a:schemeClr val="tx1"/>
              </a:solidFill>
            </a:rPr>
            <a:t>$300-$800+ per quarter, </a:t>
          </a:r>
          <a:br>
            <a:rPr lang="en-US" sz="2300" b="1" kern="1200" dirty="0">
              <a:solidFill>
                <a:schemeClr val="tx1"/>
              </a:solidFill>
            </a:rPr>
          </a:br>
          <a:r>
            <a:rPr lang="en-US" sz="2300" kern="1200" dirty="0">
              <a:solidFill>
                <a:schemeClr val="tx1"/>
              </a:solidFill>
            </a:rPr>
            <a:t>depending on: 1) class type, 2) books required, or 3) credits enrolled</a:t>
          </a:r>
        </a:p>
      </dsp:txBody>
      <dsp:txXfrm>
        <a:off x="36640" y="1397010"/>
        <a:ext cx="8310323" cy="1080896"/>
      </dsp:txXfrm>
    </dsp:sp>
    <dsp:sp modelId="{BCE6390E-83F3-4AB0-B62D-43F4451861D5}">
      <dsp:nvSpPr>
        <dsp:cNvPr id="0" name=""/>
        <dsp:cNvSpPr/>
      </dsp:nvSpPr>
      <dsp:spPr>
        <a:xfrm>
          <a:off x="3012" y="662"/>
          <a:ext cx="2644437" cy="1148152"/>
        </a:xfrm>
        <a:prstGeom prst="roundRect">
          <a:avLst>
            <a:gd name="adj" fmla="val 1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a:solidFill>
                <a:schemeClr val="tx1"/>
              </a:solidFill>
            </a:rPr>
            <a:t>Course &amp; Student fees </a:t>
          </a:r>
          <a:br>
            <a:rPr lang="en-US" sz="1700" b="1" kern="1200">
              <a:solidFill>
                <a:schemeClr val="tx1"/>
              </a:solidFill>
            </a:rPr>
          </a:br>
          <a:r>
            <a:rPr lang="en-US" sz="1700" kern="1200">
              <a:solidFill>
                <a:schemeClr val="tx1"/>
              </a:solidFill>
            </a:rPr>
            <a:t>(lab, technology, supplies, student activities)</a:t>
          </a:r>
          <a:endParaRPr lang="en-US" sz="1700" kern="1200" dirty="0">
            <a:solidFill>
              <a:schemeClr val="tx1"/>
            </a:solidFill>
          </a:endParaRPr>
        </a:p>
      </dsp:txBody>
      <dsp:txXfrm>
        <a:off x="36640" y="34290"/>
        <a:ext cx="2577181" cy="1080896"/>
      </dsp:txXfrm>
    </dsp:sp>
    <dsp:sp modelId="{344D037A-6DD2-4FF8-83B4-C116B02D8BDB}">
      <dsp:nvSpPr>
        <dsp:cNvPr id="0" name=""/>
        <dsp:cNvSpPr/>
      </dsp:nvSpPr>
      <dsp:spPr>
        <a:xfrm>
          <a:off x="2869583" y="662"/>
          <a:ext cx="2644437" cy="1148152"/>
        </a:xfrm>
        <a:prstGeom prst="roundRect">
          <a:avLst>
            <a:gd name="adj" fmla="val 1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tx1"/>
              </a:solidFill>
            </a:rPr>
            <a:t>Tuition for pre-college courses</a:t>
          </a:r>
          <a:r>
            <a:rPr lang="en-US" sz="1700" kern="1200" dirty="0">
              <a:solidFill>
                <a:schemeClr val="tx1"/>
              </a:solidFill>
            </a:rPr>
            <a:t> &amp; </a:t>
          </a:r>
          <a:r>
            <a:rPr lang="en-US" sz="1700" b="1" kern="1200" dirty="0">
              <a:solidFill>
                <a:schemeClr val="tx1"/>
              </a:solidFill>
            </a:rPr>
            <a:t>credits over funding limits</a:t>
          </a:r>
          <a:r>
            <a:rPr lang="en-US" sz="1700" kern="1200" dirty="0">
              <a:solidFill>
                <a:schemeClr val="tx1"/>
              </a:solidFill>
            </a:rPr>
            <a:t> (per RS EVF)</a:t>
          </a:r>
        </a:p>
      </dsp:txBody>
      <dsp:txXfrm>
        <a:off x="2903211" y="34290"/>
        <a:ext cx="2577181" cy="1080896"/>
      </dsp:txXfrm>
    </dsp:sp>
    <dsp:sp modelId="{7505C4D5-B531-48A1-A7E5-0B8DB7D03004}">
      <dsp:nvSpPr>
        <dsp:cNvPr id="0" name=""/>
        <dsp:cNvSpPr/>
      </dsp:nvSpPr>
      <dsp:spPr>
        <a:xfrm>
          <a:off x="5736154" y="662"/>
          <a:ext cx="2644437" cy="1148152"/>
        </a:xfrm>
        <a:prstGeom prst="roundRect">
          <a:avLst>
            <a:gd name="adj" fmla="val 1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tx1"/>
              </a:solidFill>
            </a:rPr>
            <a:t>All other costs </a:t>
          </a:r>
          <a:br>
            <a:rPr lang="en-US" sz="1700" b="1" kern="1200" dirty="0">
              <a:solidFill>
                <a:schemeClr val="tx1"/>
              </a:solidFill>
            </a:rPr>
          </a:br>
          <a:r>
            <a:rPr lang="en-US" sz="1700" kern="1200" dirty="0">
              <a:solidFill>
                <a:schemeClr val="tx1"/>
              </a:solidFill>
            </a:rPr>
            <a:t>(books, supplies, transportation </a:t>
          </a:r>
          <a:r>
            <a:rPr lang="en-US" sz="1700" kern="1200" dirty="0" err="1">
              <a:solidFill>
                <a:schemeClr val="tx1"/>
              </a:solidFill>
            </a:rPr>
            <a:t>etc</a:t>
          </a:r>
          <a:r>
            <a:rPr lang="en-US" sz="1700" kern="1200" dirty="0">
              <a:solidFill>
                <a:schemeClr val="tx1"/>
              </a:solidFill>
            </a:rPr>
            <a:t>)</a:t>
          </a:r>
        </a:p>
      </dsp:txBody>
      <dsp:txXfrm>
        <a:off x="5769782" y="34290"/>
        <a:ext cx="2577181" cy="10808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C177C-1D13-434D-8344-AC477F883FEB}">
      <dsp:nvSpPr>
        <dsp:cNvPr id="0" name=""/>
        <dsp:cNvSpPr/>
      </dsp:nvSpPr>
      <dsp:spPr>
        <a:xfrm>
          <a:off x="5158485" y="1408"/>
          <a:ext cx="1657614" cy="165761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WEEK 2</a:t>
          </a:r>
        </a:p>
        <a:p>
          <a:pPr marL="0" lvl="0" indent="0" algn="ctr" defTabSz="622300">
            <a:lnSpc>
              <a:spcPct val="90000"/>
            </a:lnSpc>
            <a:spcBef>
              <a:spcPct val="0"/>
            </a:spcBef>
            <a:spcAft>
              <a:spcPct val="35000"/>
            </a:spcAft>
            <a:buNone/>
          </a:pPr>
          <a:r>
            <a:rPr lang="en-US" sz="1400" kern="1200" dirty="0"/>
            <a:t>Class schedule for next quarter final</a:t>
          </a:r>
        </a:p>
      </dsp:txBody>
      <dsp:txXfrm>
        <a:off x="5401237" y="244160"/>
        <a:ext cx="1172110" cy="1172110"/>
      </dsp:txXfrm>
    </dsp:sp>
    <dsp:sp modelId="{D280F173-5233-4062-B112-B33460D5BF17}">
      <dsp:nvSpPr>
        <dsp:cNvPr id="0" name=""/>
        <dsp:cNvSpPr/>
      </dsp:nvSpPr>
      <dsp:spPr>
        <a:xfrm rot="2160000">
          <a:off x="6763580" y="1274375"/>
          <a:ext cx="440103" cy="55944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776188" y="1347461"/>
        <a:ext cx="308072" cy="335666"/>
      </dsp:txXfrm>
    </dsp:sp>
    <dsp:sp modelId="{C5555D76-D98C-48A0-A71F-0EF85DDBF332}">
      <dsp:nvSpPr>
        <dsp:cNvPr id="0" name=""/>
        <dsp:cNvSpPr/>
      </dsp:nvSpPr>
      <dsp:spPr>
        <a:xfrm>
          <a:off x="7171317" y="1463816"/>
          <a:ext cx="1657614" cy="165761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WEEK 2-5 </a:t>
          </a:r>
        </a:p>
        <a:p>
          <a:pPr marL="0" lvl="0" indent="0" algn="ctr" defTabSz="622300">
            <a:lnSpc>
              <a:spcPct val="90000"/>
            </a:lnSpc>
            <a:spcBef>
              <a:spcPct val="0"/>
            </a:spcBef>
            <a:spcAft>
              <a:spcPct val="35000"/>
            </a:spcAft>
            <a:buNone/>
          </a:pPr>
          <a:r>
            <a:rPr lang="en-US" sz="1400" kern="1200" dirty="0"/>
            <a:t>Meet with your Ed Planner to plan next quarter</a:t>
          </a:r>
        </a:p>
      </dsp:txBody>
      <dsp:txXfrm>
        <a:off x="7414069" y="1706568"/>
        <a:ext cx="1172110" cy="1172110"/>
      </dsp:txXfrm>
    </dsp:sp>
    <dsp:sp modelId="{CF5BA981-0498-475C-B593-0E16987FD594}">
      <dsp:nvSpPr>
        <dsp:cNvPr id="0" name=""/>
        <dsp:cNvSpPr/>
      </dsp:nvSpPr>
      <dsp:spPr>
        <a:xfrm rot="6480000">
          <a:off x="7399505" y="3184168"/>
          <a:ext cx="440103" cy="55944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7485920" y="3233273"/>
        <a:ext cx="308072" cy="335666"/>
      </dsp:txXfrm>
    </dsp:sp>
    <dsp:sp modelId="{45404523-83AD-4379-BDBB-F8482AFFEC08}">
      <dsp:nvSpPr>
        <dsp:cNvPr id="0" name=""/>
        <dsp:cNvSpPr/>
      </dsp:nvSpPr>
      <dsp:spPr>
        <a:xfrm>
          <a:off x="6402484" y="3830043"/>
          <a:ext cx="1657614" cy="165761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WEEK 7</a:t>
          </a:r>
        </a:p>
        <a:p>
          <a:pPr marL="0" lvl="0" indent="0" algn="ctr" defTabSz="622300">
            <a:lnSpc>
              <a:spcPct val="90000"/>
            </a:lnSpc>
            <a:spcBef>
              <a:spcPct val="0"/>
            </a:spcBef>
            <a:spcAft>
              <a:spcPct val="35000"/>
            </a:spcAft>
            <a:buNone/>
          </a:pPr>
          <a:r>
            <a:rPr lang="en-US" sz="1400" kern="1200" dirty="0"/>
            <a:t>Current student registration starts </a:t>
          </a:r>
        </a:p>
      </dsp:txBody>
      <dsp:txXfrm>
        <a:off x="6645236" y="4072795"/>
        <a:ext cx="1172110" cy="1172110"/>
      </dsp:txXfrm>
    </dsp:sp>
    <dsp:sp modelId="{D8A1E566-778C-424A-966E-B75CD17AB5EF}">
      <dsp:nvSpPr>
        <dsp:cNvPr id="0" name=""/>
        <dsp:cNvSpPr/>
      </dsp:nvSpPr>
      <dsp:spPr>
        <a:xfrm rot="10800000">
          <a:off x="5779696" y="4379128"/>
          <a:ext cx="440103" cy="55944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5911727" y="4491017"/>
        <a:ext cx="308072" cy="335666"/>
      </dsp:txXfrm>
    </dsp:sp>
    <dsp:sp modelId="{EF6B1C91-4BD1-4EB4-BA09-A07C98A63179}">
      <dsp:nvSpPr>
        <dsp:cNvPr id="0" name=""/>
        <dsp:cNvSpPr/>
      </dsp:nvSpPr>
      <dsp:spPr>
        <a:xfrm>
          <a:off x="3914486" y="3830043"/>
          <a:ext cx="1657614" cy="1657614"/>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2 WEEKS BEFORE QUARTER</a:t>
          </a:r>
        </a:p>
        <a:p>
          <a:pPr marL="0" lvl="0" indent="0" algn="ctr" defTabSz="622300">
            <a:lnSpc>
              <a:spcPct val="90000"/>
            </a:lnSpc>
            <a:spcBef>
              <a:spcPct val="0"/>
            </a:spcBef>
            <a:spcAft>
              <a:spcPct val="35000"/>
            </a:spcAft>
            <a:buNone/>
          </a:pPr>
          <a:r>
            <a:rPr lang="en-US" sz="1400" kern="1200" dirty="0"/>
            <a:t>Tuition Due Date</a:t>
          </a:r>
        </a:p>
      </dsp:txBody>
      <dsp:txXfrm>
        <a:off x="4157238" y="4072795"/>
        <a:ext cx="1172110" cy="1172110"/>
      </dsp:txXfrm>
    </dsp:sp>
    <dsp:sp modelId="{7708F5CC-4048-4313-83AC-6B91FD13080B}">
      <dsp:nvSpPr>
        <dsp:cNvPr id="0" name=""/>
        <dsp:cNvSpPr/>
      </dsp:nvSpPr>
      <dsp:spPr>
        <a:xfrm rot="15120000">
          <a:off x="4142674" y="3207860"/>
          <a:ext cx="440103" cy="559444"/>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229089" y="3382533"/>
        <a:ext cx="308072" cy="335666"/>
      </dsp:txXfrm>
    </dsp:sp>
    <dsp:sp modelId="{F1C07613-94DD-4933-836C-67F1F594814C}">
      <dsp:nvSpPr>
        <dsp:cNvPr id="0" name=""/>
        <dsp:cNvSpPr/>
      </dsp:nvSpPr>
      <dsp:spPr>
        <a:xfrm>
          <a:off x="3145652" y="1463816"/>
          <a:ext cx="1657614" cy="1657614"/>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QTR BREAK</a:t>
          </a:r>
        </a:p>
        <a:p>
          <a:pPr marL="0" lvl="0" indent="0" algn="ctr" defTabSz="622300">
            <a:lnSpc>
              <a:spcPct val="90000"/>
            </a:lnSpc>
            <a:spcBef>
              <a:spcPct val="0"/>
            </a:spcBef>
            <a:spcAft>
              <a:spcPct val="35000"/>
            </a:spcAft>
            <a:buNone/>
          </a:pPr>
          <a:r>
            <a:rPr lang="en-US" sz="1400" kern="1200" dirty="0"/>
            <a:t>Get books and supplies for next quarter</a:t>
          </a:r>
        </a:p>
      </dsp:txBody>
      <dsp:txXfrm>
        <a:off x="3388404" y="1706568"/>
        <a:ext cx="1172110" cy="1172110"/>
      </dsp:txXfrm>
    </dsp:sp>
    <dsp:sp modelId="{6BA79F2C-EF9B-4B48-BF2E-5EF032B8AEAF}">
      <dsp:nvSpPr>
        <dsp:cNvPr id="0" name=""/>
        <dsp:cNvSpPr/>
      </dsp:nvSpPr>
      <dsp:spPr>
        <a:xfrm rot="19440000">
          <a:off x="4750747" y="1289018"/>
          <a:ext cx="440103" cy="559444"/>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763355" y="1439710"/>
        <a:ext cx="308072" cy="335666"/>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89F652-80CA-47A1-BE1B-484DE73142FA}" type="datetimeFigureOut">
              <a:rPr lang="en-US" smtClean="0"/>
              <a:t>9/17/2024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B98D57-4A5F-4F8D-82DC-FBEAB60C9FC1}" type="slidenum">
              <a:rPr lang="en-US" smtClean="0"/>
              <a:t>‹#›</a:t>
            </a:fld>
            <a:endParaRPr lang="en-US"/>
          </a:p>
        </p:txBody>
      </p:sp>
    </p:spTree>
    <p:extLst>
      <p:ext uri="{BB962C8B-B14F-4D97-AF65-F5344CB8AC3E}">
        <p14:creationId xmlns:p14="http://schemas.microsoft.com/office/powerpoint/2010/main" val="739486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Since you are considering</a:t>
            </a:r>
            <a:r>
              <a:rPr lang="en-US" baseline="0" dirty="0"/>
              <a:t> Running Start, it’s important to understand what it takes to be successful. When you do Running Start, you are starting your college transcript. That’s a big deal! You want to make sure that this is a good fit for you. We have many support systems on campus to help you through your time here, but college is definitely different than high school. Our most successful Running Start students are independent learners, which means that they don’t need someone to keep track of assignments and deadlines for them. They are ready to take classes in an adult environment among students from a variety of ages, backgrounds, and life experiences. They are great at balancing high school, college, work, home, and all of the other responsibilities they might have. Having a strong support system at home and at your high school really helps with that! Mostly, these successful students are ones who are totally willing to ask for and seek out help if they need it. Recognizing when you need assistance with something and being willing to ask for help is going to make your time in college a lot easier!</a:t>
            </a:r>
            <a:endParaRPr lang="en-US" dirty="0"/>
          </a:p>
          <a:p>
            <a:endParaRPr lang="en-US" dirty="0"/>
          </a:p>
        </p:txBody>
      </p:sp>
      <p:sp>
        <p:nvSpPr>
          <p:cNvPr id="4" name="Slide Number Placeholder 3"/>
          <p:cNvSpPr>
            <a:spLocks noGrp="1"/>
          </p:cNvSpPr>
          <p:nvPr>
            <p:ph type="sldNum" sz="quarter" idx="10"/>
          </p:nvPr>
        </p:nvSpPr>
        <p:spPr/>
        <p:txBody>
          <a:bodyPr/>
          <a:lstStyle/>
          <a:p>
            <a:fld id="{79DDED6E-4689-4EDE-BE82-530860559841}" type="slidenum">
              <a:rPr lang="en-US" smtClean="0"/>
              <a:t>2</a:t>
            </a:fld>
            <a:endParaRPr lang="en-US"/>
          </a:p>
        </p:txBody>
      </p:sp>
    </p:spTree>
    <p:extLst>
      <p:ext uri="{BB962C8B-B14F-4D97-AF65-F5344CB8AC3E}">
        <p14:creationId xmlns:p14="http://schemas.microsoft.com/office/powerpoint/2010/main" val="31310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Since you are considering</a:t>
            </a:r>
            <a:r>
              <a:rPr lang="en-US" baseline="0" dirty="0"/>
              <a:t> Running Start, it’s important to understand what it takes to be successful. When you do Running Start, you are starting your college transcript. That’s a big deal! You want to make sure that this is a good fit for you. We have many support systems on campus to help you through your time here, but college is definitely different than high school. Our most successful Running Start students are independent learners, which means that they don’t need someone to keep track of assignments and deadlines for them. They are ready to take classes in an adult environment among students from a variety of ages, backgrounds, and life experiences. They are great at balancing high school, college, work, home, and all of the other responsibilities they might have. Having a strong support system at home and at your high school really helps with that! Mostly, these successful students are ones who are totally willing to ask for and seek out help if they need it. Recognizing when you need assistance with something and being willing to ask for help is going to make your time in college a lot easier!</a:t>
            </a:r>
            <a:endParaRPr lang="en-US" dirty="0"/>
          </a:p>
          <a:p>
            <a:endParaRPr lang="en-US" dirty="0"/>
          </a:p>
        </p:txBody>
      </p:sp>
      <p:sp>
        <p:nvSpPr>
          <p:cNvPr id="4" name="Slide Number Placeholder 3"/>
          <p:cNvSpPr>
            <a:spLocks noGrp="1"/>
          </p:cNvSpPr>
          <p:nvPr>
            <p:ph type="sldNum" sz="quarter" idx="10"/>
          </p:nvPr>
        </p:nvSpPr>
        <p:spPr/>
        <p:txBody>
          <a:bodyPr/>
          <a:lstStyle/>
          <a:p>
            <a:fld id="{79DDED6E-4689-4EDE-BE82-530860559841}" type="slidenum">
              <a:rPr lang="en-US" smtClean="0"/>
              <a:t>6</a:t>
            </a:fld>
            <a:endParaRPr lang="en-US"/>
          </a:p>
        </p:txBody>
      </p:sp>
    </p:spTree>
    <p:extLst>
      <p:ext uri="{BB962C8B-B14F-4D97-AF65-F5344CB8AC3E}">
        <p14:creationId xmlns:p14="http://schemas.microsoft.com/office/powerpoint/2010/main" val="197317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we mentioned before, Running Start is an amazing cost-saving option. One important thing to note, however, is that it is not completely free. Tuition for up to 15 credits is waived each quarter through that verification form. That’s a significant savings, but there are other costs associated with taking those classes that you should plan for. Each course has fees attached, there may be textbooks and supplies, and you may have to consider transportation costs as well. Additionally, Running Start covers 15 credits of college-level courses per quarter. Any course below 100-level is considered to be “pre-college.” If a Running Start student wanted to take a course like MATH097, the tuition for that class would not be waived. Also, if a student wanted to take more credits than they are allowed to take, they would be responsible for the tuition of those extra credits. </a:t>
            </a:r>
            <a:endParaRPr lang="en-US" dirty="0"/>
          </a:p>
        </p:txBody>
      </p:sp>
      <p:sp>
        <p:nvSpPr>
          <p:cNvPr id="4" name="Slide Number Placeholder 3"/>
          <p:cNvSpPr>
            <a:spLocks noGrp="1"/>
          </p:cNvSpPr>
          <p:nvPr>
            <p:ph type="sldNum" sz="quarter" idx="10"/>
          </p:nvPr>
        </p:nvSpPr>
        <p:spPr/>
        <p:txBody>
          <a:bodyPr/>
          <a:lstStyle/>
          <a:p>
            <a:fld id="{79DDED6E-4689-4EDE-BE82-530860559841}" type="slidenum">
              <a:rPr lang="en-US" smtClean="0"/>
              <a:t>8</a:t>
            </a:fld>
            <a:endParaRPr lang="en-US"/>
          </a:p>
        </p:txBody>
      </p:sp>
    </p:spTree>
    <p:extLst>
      <p:ext uri="{BB962C8B-B14F-4D97-AF65-F5344CB8AC3E}">
        <p14:creationId xmlns:p14="http://schemas.microsoft.com/office/powerpoint/2010/main" val="3580376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SPSCC does have a fee waiver program to help with the quarterly costs of Running Start. If you meet specific income criteria, you would qualify for this program. The easiest way to qualify is through the Free or Reduced lunch portion of the verification form, but there are other ways to submit your documentation as well. Check out the Fee Waiver link on our Running Start webpage for more information about that. If you qualify for fee waiver, you are eligible for the entire academic year and wouldn’t need to reapply until the next year. Additionally, Fee Waiver students are automatically eligible for our book loan program. While instructors are trying their best to choose affordable class resources, textbooks can be expensive. With our book loan program, you can apply to borrow textbooks for your classes each quarter. This is based on availability and does require that students reapply each quarter once their classes are set. Again, visit our fee waiver page for more information. </a:t>
            </a:r>
          </a:p>
        </p:txBody>
      </p:sp>
      <p:sp>
        <p:nvSpPr>
          <p:cNvPr id="4" name="Slide Number Placeholder 3"/>
          <p:cNvSpPr>
            <a:spLocks noGrp="1"/>
          </p:cNvSpPr>
          <p:nvPr>
            <p:ph type="sldNum" sz="quarter" idx="10"/>
          </p:nvPr>
        </p:nvSpPr>
        <p:spPr/>
        <p:txBody>
          <a:bodyPr/>
          <a:lstStyle/>
          <a:p>
            <a:fld id="{79DDED6E-4689-4EDE-BE82-530860559841}" type="slidenum">
              <a:rPr lang="en-US" smtClean="0"/>
              <a:t>10</a:t>
            </a:fld>
            <a:endParaRPr lang="en-US"/>
          </a:p>
        </p:txBody>
      </p:sp>
    </p:spTree>
    <p:extLst>
      <p:ext uri="{BB962C8B-B14F-4D97-AF65-F5344CB8AC3E}">
        <p14:creationId xmlns:p14="http://schemas.microsoft.com/office/powerpoint/2010/main" val="4224677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Running Start isn’t the only dual</a:t>
            </a:r>
            <a:r>
              <a:rPr lang="en-US" baseline="0" dirty="0"/>
              <a:t> credit option that is offered for high school students. College in the High School, CTE Dual Credit, and AP/IB are other programs that can give you college credit. The main difference here is that Running Start is housed at the college, while these other dual credit programs are still taught at your high school. Additionally, programs like AP/IB only offer college credit if you get certain scores on their exams.</a:t>
            </a:r>
            <a:endParaRPr lang="en-US" dirty="0"/>
          </a:p>
        </p:txBody>
      </p:sp>
      <p:sp>
        <p:nvSpPr>
          <p:cNvPr id="4" name="Slide Number Placeholder 3"/>
          <p:cNvSpPr>
            <a:spLocks noGrp="1"/>
          </p:cNvSpPr>
          <p:nvPr>
            <p:ph type="sldNum" sz="quarter" idx="10"/>
          </p:nvPr>
        </p:nvSpPr>
        <p:spPr/>
        <p:txBody>
          <a:bodyPr/>
          <a:lstStyle/>
          <a:p>
            <a:fld id="{79DDED6E-4689-4EDE-BE82-530860559841}" type="slidenum">
              <a:rPr lang="en-US" smtClean="0"/>
              <a:t>17</a:t>
            </a:fld>
            <a:endParaRPr lang="en-US" dirty="0"/>
          </a:p>
        </p:txBody>
      </p:sp>
    </p:spTree>
    <p:extLst>
      <p:ext uri="{BB962C8B-B14F-4D97-AF65-F5344CB8AC3E}">
        <p14:creationId xmlns:p14="http://schemas.microsoft.com/office/powerpoint/2010/main" val="3260014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major difference</a:t>
            </a:r>
            <a:r>
              <a:rPr lang="en-US" baseline="0" dirty="0"/>
              <a:t> that you’ll notice between high school and college is that your parents or guardians do not have the same access to your academic records here at SPSCC. All college students, even though you may be under 18, are protected by federal legislation called the Family Educational Rights and Privacy Act, or FERPA. Among other things, this law states that we cannot release educational records to anyone other than the students themselves. Access to those records can only be granted through a Student Consent for Release of Records form. If you want your parents or guardians to be able to access your grades, pay your tuition and fees, or talk with your instructors, you will want to complete and submit this form. If a form is not submitted, or if someone other than the people that you have listed on the form tries to contact us, we will not share any information. It’s also important to note that academic records here at the college will look different than records at the high school. Attendance and grades aren’t necessarily tracked in the same way, so parents and guardians will need to temper those expectations. </a:t>
            </a:r>
            <a:endParaRPr lang="en-US" dirty="0"/>
          </a:p>
        </p:txBody>
      </p:sp>
      <p:sp>
        <p:nvSpPr>
          <p:cNvPr id="4" name="Slide Number Placeholder 3"/>
          <p:cNvSpPr>
            <a:spLocks noGrp="1"/>
          </p:cNvSpPr>
          <p:nvPr>
            <p:ph type="sldNum" sz="quarter" idx="10"/>
          </p:nvPr>
        </p:nvSpPr>
        <p:spPr/>
        <p:txBody>
          <a:bodyPr/>
          <a:lstStyle/>
          <a:p>
            <a:fld id="{79DDED6E-4689-4EDE-BE82-530860559841}" type="slidenum">
              <a:rPr lang="en-US" smtClean="0"/>
              <a:t>18</a:t>
            </a:fld>
            <a:endParaRPr lang="en-US"/>
          </a:p>
        </p:txBody>
      </p:sp>
    </p:spTree>
    <p:extLst>
      <p:ext uri="{BB962C8B-B14F-4D97-AF65-F5344CB8AC3E}">
        <p14:creationId xmlns:p14="http://schemas.microsoft.com/office/powerpoint/2010/main" val="218519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cs typeface="Calibri"/>
            </a:endParaRPr>
          </a:p>
        </p:txBody>
      </p:sp>
      <p:sp>
        <p:nvSpPr>
          <p:cNvPr id="4" name="Slide Number Placeholder 3"/>
          <p:cNvSpPr>
            <a:spLocks noGrp="1"/>
          </p:cNvSpPr>
          <p:nvPr>
            <p:ph type="sldNum" sz="quarter" idx="10"/>
          </p:nvPr>
        </p:nvSpPr>
        <p:spPr/>
        <p:txBody>
          <a:bodyPr/>
          <a:lstStyle/>
          <a:p>
            <a:fld id="{79DDED6E-4689-4EDE-BE82-530860559841}" type="slidenum">
              <a:rPr lang="en-US" smtClean="0"/>
              <a:t>22</a:t>
            </a:fld>
            <a:endParaRPr lang="en-US"/>
          </a:p>
        </p:txBody>
      </p:sp>
    </p:spTree>
    <p:extLst>
      <p:ext uri="{BB962C8B-B14F-4D97-AF65-F5344CB8AC3E}">
        <p14:creationId xmlns:p14="http://schemas.microsoft.com/office/powerpoint/2010/main" val="13337644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8824" b="41398"/>
          <a:stretch/>
        </p:blipFill>
        <p:spPr>
          <a:xfrm>
            <a:off x="0" y="2117740"/>
            <a:ext cx="12204700" cy="474026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228" y="439738"/>
            <a:ext cx="2609272" cy="930604"/>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33333" y="3705245"/>
            <a:ext cx="4979614" cy="2437976"/>
          </a:xfrm>
          <a:prstGeom prst="rect">
            <a:avLst/>
          </a:prstGeom>
        </p:spPr>
      </p:pic>
    </p:spTree>
    <p:extLst>
      <p:ext uri="{BB962C8B-B14F-4D97-AF65-F5344CB8AC3E}">
        <p14:creationId xmlns:p14="http://schemas.microsoft.com/office/powerpoint/2010/main" val="213337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5928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141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2597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49736"/>
          <a:stretch/>
        </p:blipFill>
        <p:spPr>
          <a:xfrm rot="10800000">
            <a:off x="-1" y="-12700"/>
            <a:ext cx="7949873" cy="2414732"/>
          </a:xfrm>
          <a:prstGeom prst="rect">
            <a:avLst/>
          </a:prstGeom>
        </p:spPr>
      </p:pic>
    </p:spTree>
    <p:extLst>
      <p:ext uri="{BB962C8B-B14F-4D97-AF65-F5344CB8AC3E}">
        <p14:creationId xmlns:p14="http://schemas.microsoft.com/office/powerpoint/2010/main" val="2177658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5001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378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t="-568" b="42393"/>
          <a:stretch/>
        </p:blipFill>
        <p:spPr>
          <a:xfrm>
            <a:off x="3111500" y="3665747"/>
            <a:ext cx="9080500" cy="3192254"/>
          </a:xfrm>
          <a:prstGeom prst="rect">
            <a:avLst/>
          </a:prstGeom>
        </p:spPr>
      </p:pic>
    </p:spTree>
    <p:extLst>
      <p:ext uri="{BB962C8B-B14F-4D97-AF65-F5344CB8AC3E}">
        <p14:creationId xmlns:p14="http://schemas.microsoft.com/office/powerpoint/2010/main" val="3084569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4817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13778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2732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48472" y="5852160"/>
            <a:ext cx="3005328" cy="648330"/>
          </a:xfrm>
          <a:prstGeom prst="rect">
            <a:avLst/>
          </a:prstGeom>
        </p:spPr>
      </p:pic>
    </p:spTree>
    <p:extLst>
      <p:ext uri="{BB962C8B-B14F-4D97-AF65-F5344CB8AC3E}">
        <p14:creationId xmlns:p14="http://schemas.microsoft.com/office/powerpoint/2010/main" val="633444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pscc.edu/running-start-fee-waiv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hyperlink" Target="https://www.mixbook.com/inspiration/graduation-quotes" TargetMode="External"/><Relationship Id="rId2" Type="http://schemas.openxmlformats.org/officeDocument/2006/relationships/image" Target="../media/image14.pn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pscc.edu/sites/default/files/imce/students/release-of-record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escondidoadultschool.org/apps/pages/index.jsp?uREC_ID=1231451&amp;type=d&amp;pREC_ID=2313618" TargetMode="External"/><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vecteezy.com/vector-art/8089857-businessman-thinking-decision-making-difficult-choice-choose-between-two-options-considering-alternative-career-strategy-questionnaire-or-survey-cross-roads-with-plan-a-plan-b-road-signs"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pixabay.com/en/hiker-walker-rambler-lego-walk-1984421/"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96411" y="1701203"/>
            <a:ext cx="9144000" cy="2387600"/>
          </a:xfrm>
        </p:spPr>
        <p:txBody>
          <a:bodyPr/>
          <a:lstStyle/>
          <a:p>
            <a:r>
              <a:rPr lang="en-US" dirty="0"/>
              <a:t>Running Start Parent Information Session</a:t>
            </a:r>
          </a:p>
        </p:txBody>
      </p:sp>
    </p:spTree>
    <p:extLst>
      <p:ext uri="{BB962C8B-B14F-4D97-AF65-F5344CB8AC3E}">
        <p14:creationId xmlns:p14="http://schemas.microsoft.com/office/powerpoint/2010/main" val="3400314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4" y="365125"/>
            <a:ext cx="10124902" cy="1325563"/>
          </a:xfrm>
        </p:spPr>
        <p:txBody>
          <a:bodyPr/>
          <a:lstStyle/>
          <a:p>
            <a:r>
              <a:rPr lang="en-US" dirty="0"/>
              <a:t>Fee Waiver/Book Loan Options</a:t>
            </a:r>
          </a:p>
        </p:txBody>
      </p:sp>
      <p:sp>
        <p:nvSpPr>
          <p:cNvPr id="3" name="Content Placeholder 2"/>
          <p:cNvSpPr>
            <a:spLocks noGrp="1"/>
          </p:cNvSpPr>
          <p:nvPr>
            <p:ph idx="1"/>
          </p:nvPr>
        </p:nvSpPr>
        <p:spPr>
          <a:xfrm>
            <a:off x="556954" y="1825624"/>
            <a:ext cx="7786481" cy="3780417"/>
          </a:xfrm>
        </p:spPr>
        <p:txBody>
          <a:bodyPr>
            <a:normAutofit/>
          </a:bodyPr>
          <a:lstStyle/>
          <a:p>
            <a:r>
              <a:rPr lang="en-US" sz="2000" dirty="0"/>
              <a:t>Running Start students may apply for a </a:t>
            </a:r>
            <a:r>
              <a:rPr lang="en-US" sz="2000" b="1" u="sng" dirty="0">
                <a:solidFill>
                  <a:srgbClr val="00B050"/>
                </a:solidFill>
              </a:rPr>
              <a:t>Fee Waiver</a:t>
            </a:r>
            <a:r>
              <a:rPr lang="en-US" sz="2000" b="1" dirty="0">
                <a:solidFill>
                  <a:srgbClr val="00B050"/>
                </a:solidFill>
              </a:rPr>
              <a:t> </a:t>
            </a:r>
            <a:r>
              <a:rPr lang="en-US" sz="2000" dirty="0"/>
              <a:t>if they meet income criteria for USDA WIC program </a:t>
            </a:r>
          </a:p>
          <a:p>
            <a:pPr lvl="1"/>
            <a:r>
              <a:rPr lang="en-US" sz="1800" dirty="0"/>
              <a:t>May apply any quarter prior to tuition due date</a:t>
            </a:r>
          </a:p>
          <a:p>
            <a:pPr lvl="2"/>
            <a:r>
              <a:rPr lang="en-US" sz="1400" dirty="0"/>
              <a:t>Approval is valid for the entire academic year</a:t>
            </a:r>
          </a:p>
          <a:p>
            <a:pPr lvl="1"/>
            <a:r>
              <a:rPr lang="en-US" sz="1800" dirty="0"/>
              <a:t>Income eligibility can be confirmed via RS verification form</a:t>
            </a:r>
          </a:p>
          <a:p>
            <a:endParaRPr lang="en-US" sz="2000" dirty="0"/>
          </a:p>
          <a:p>
            <a:r>
              <a:rPr lang="en-US" sz="2000" dirty="0"/>
              <a:t>Fee Waiver participants are also eligible for </a:t>
            </a:r>
            <a:r>
              <a:rPr lang="en-US" sz="2000" b="1" u="sng" dirty="0">
                <a:solidFill>
                  <a:srgbClr val="7030A0"/>
                </a:solidFill>
              </a:rPr>
              <a:t>Book Borrow</a:t>
            </a:r>
          </a:p>
          <a:p>
            <a:pPr marL="0" indent="0">
              <a:buNone/>
            </a:pPr>
            <a:endParaRPr lang="en-US" sz="2000" b="1" u="sng" dirty="0">
              <a:solidFill>
                <a:srgbClr val="7030A0"/>
              </a:solidFill>
            </a:endParaRPr>
          </a:p>
          <a:p>
            <a:r>
              <a:rPr lang="en-US" sz="2000" dirty="0"/>
              <a:t>Questions? Apply and learn more at:</a:t>
            </a:r>
            <a:br>
              <a:rPr lang="en-US" sz="2000" dirty="0"/>
            </a:br>
            <a:r>
              <a:rPr lang="en-US" sz="2000" dirty="0">
                <a:hlinkClick r:id="rId3"/>
              </a:rPr>
              <a:t>spscc.edu/running-start-fee-waiver</a:t>
            </a:r>
            <a:r>
              <a:rPr lang="en-US" sz="2000" dirty="0"/>
              <a:t> </a:t>
            </a:r>
            <a:endParaRPr lang="en-US" sz="2000" b="1" u="sng" dirty="0">
              <a:solidFill>
                <a:srgbClr val="7030A0"/>
              </a:solidFill>
            </a:endParaRPr>
          </a:p>
        </p:txBody>
      </p:sp>
      <p:pic>
        <p:nvPicPr>
          <p:cNvPr id="6146" name="Picture 2" descr="Image result for book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43435" y="1250410"/>
            <a:ext cx="2670927" cy="4046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23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C9A4889-8576-4FF9-8DFF-87B2EE30F13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634355" y="1846673"/>
            <a:ext cx="5065952" cy="3799464"/>
          </a:xfrm>
          <a:prstGeom prst="rect">
            <a:avLst/>
          </a:prstGeom>
        </p:spPr>
      </p:pic>
      <p:sp>
        <p:nvSpPr>
          <p:cNvPr id="7" name="Title 6"/>
          <p:cNvSpPr>
            <a:spLocks noGrp="1"/>
          </p:cNvSpPr>
          <p:nvPr>
            <p:ph type="title"/>
          </p:nvPr>
        </p:nvSpPr>
        <p:spPr>
          <a:xfrm>
            <a:off x="8011594" y="521109"/>
            <a:ext cx="3335856" cy="45719"/>
          </a:xfrm>
        </p:spPr>
        <p:txBody>
          <a:bodyPr>
            <a:normAutofit fontScale="90000"/>
          </a:bodyPr>
          <a:lstStyle/>
          <a:p>
            <a:br>
              <a:rPr lang="en-US" sz="1800" dirty="0"/>
            </a:br>
            <a:br>
              <a:rPr lang="en-US" sz="1800" dirty="0"/>
            </a:br>
            <a:endParaRPr lang="en-US" sz="1800" dirty="0"/>
          </a:p>
        </p:txBody>
      </p:sp>
      <p:pic>
        <p:nvPicPr>
          <p:cNvPr id="2" name="Picture 1">
            <a:extLst>
              <a:ext uri="{FF2B5EF4-FFF2-40B4-BE49-F238E27FC236}">
                <a16:creationId xmlns:a16="http://schemas.microsoft.com/office/drawing/2014/main" id="{D249752C-92BC-4CEF-804E-8D73C9E5D488}"/>
              </a:ext>
            </a:extLst>
          </p:cNvPr>
          <p:cNvPicPr>
            <a:picLocks noChangeAspect="1"/>
          </p:cNvPicPr>
          <p:nvPr/>
        </p:nvPicPr>
        <p:blipFill>
          <a:blip r:embed="rId4"/>
          <a:stretch>
            <a:fillRect/>
          </a:stretch>
        </p:blipFill>
        <p:spPr>
          <a:xfrm>
            <a:off x="200636" y="4594141"/>
            <a:ext cx="6117599" cy="1716048"/>
          </a:xfrm>
          <a:prstGeom prst="rect">
            <a:avLst/>
          </a:prstGeom>
          <a:ln>
            <a:noFill/>
          </a:ln>
          <a:effectLst>
            <a:outerShdw blurRad="292100" dist="139700" dir="2700000" algn="tl" rotWithShape="0">
              <a:srgbClr val="333333">
                <a:alpha val="65000"/>
              </a:srgbClr>
            </a:outerShdw>
          </a:effectLst>
        </p:spPr>
      </p:pic>
      <p:sp>
        <p:nvSpPr>
          <p:cNvPr id="9" name="Title 4">
            <a:extLst>
              <a:ext uri="{FF2B5EF4-FFF2-40B4-BE49-F238E27FC236}">
                <a16:creationId xmlns:a16="http://schemas.microsoft.com/office/drawing/2014/main" id="{A772B5C7-3ABD-4630-9151-BB4BCD274C60}"/>
              </a:ext>
            </a:extLst>
          </p:cNvPr>
          <p:cNvSpPr txBox="1">
            <a:spLocks/>
          </p:cNvSpPr>
          <p:nvPr/>
        </p:nvSpPr>
        <p:spPr>
          <a:xfrm>
            <a:off x="919293" y="2589355"/>
            <a:ext cx="5176707" cy="1325563"/>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RS Students </a:t>
            </a:r>
          </a:p>
          <a:p>
            <a:r>
              <a:rPr lang="en-US" dirty="0"/>
              <a:t>are Successful!</a:t>
            </a:r>
          </a:p>
        </p:txBody>
      </p:sp>
      <p:sp>
        <p:nvSpPr>
          <p:cNvPr id="5" name="Rectangle 4">
            <a:extLst>
              <a:ext uri="{FF2B5EF4-FFF2-40B4-BE49-F238E27FC236}">
                <a16:creationId xmlns:a16="http://schemas.microsoft.com/office/drawing/2014/main" id="{D752CF47-375E-43B5-9DD5-4C926CBCFBF0}"/>
              </a:ext>
            </a:extLst>
          </p:cNvPr>
          <p:cNvSpPr/>
          <p:nvPr/>
        </p:nvSpPr>
        <p:spPr>
          <a:xfrm>
            <a:off x="7481607" y="2251104"/>
            <a:ext cx="3533138" cy="1809168"/>
          </a:xfrm>
          <a:prstGeom prst="rect">
            <a:avLst/>
          </a:prstGeom>
          <a:solidFill>
            <a:srgbClr val="A9C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p:cNvSpPr>
            <a:spLocks noGrp="1"/>
          </p:cNvSpPr>
          <p:nvPr>
            <p:ph type="body" idx="1"/>
          </p:nvPr>
        </p:nvSpPr>
        <p:spPr>
          <a:xfrm>
            <a:off x="7170950" y="2014497"/>
            <a:ext cx="3992762" cy="2475281"/>
          </a:xfrm>
        </p:spPr>
        <p:txBody>
          <a:bodyPr/>
          <a:lstStyle/>
          <a:p>
            <a:pPr algn="ctr"/>
            <a:r>
              <a:rPr lang="en-US" dirty="0">
                <a:solidFill>
                  <a:schemeClr val="bg2">
                    <a:lumMod val="25000"/>
                  </a:schemeClr>
                </a:solidFill>
              </a:rPr>
              <a:t>Average number of RS students graduating with a degree completed:</a:t>
            </a:r>
          </a:p>
          <a:p>
            <a:pPr algn="ctr"/>
            <a:endParaRPr lang="en-US" sz="1050" dirty="0">
              <a:solidFill>
                <a:schemeClr val="bg2">
                  <a:lumMod val="25000"/>
                </a:schemeClr>
              </a:solidFill>
            </a:endParaRPr>
          </a:p>
          <a:p>
            <a:pPr algn="ctr"/>
            <a:r>
              <a:rPr lang="en-US" sz="5400" dirty="0">
                <a:solidFill>
                  <a:schemeClr val="bg2">
                    <a:lumMod val="25000"/>
                  </a:schemeClr>
                </a:solidFill>
                <a:latin typeface="Bubblegum Sans" panose="02000506000000020004" pitchFamily="2" charset="0"/>
              </a:rPr>
              <a:t>257</a:t>
            </a:r>
          </a:p>
        </p:txBody>
      </p:sp>
    </p:spTree>
    <p:extLst>
      <p:ext uri="{BB962C8B-B14F-4D97-AF65-F5344CB8AC3E}">
        <p14:creationId xmlns:p14="http://schemas.microsoft.com/office/powerpoint/2010/main" val="108494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4" y="365125"/>
            <a:ext cx="10124902" cy="1325563"/>
          </a:xfrm>
        </p:spPr>
        <p:txBody>
          <a:bodyPr>
            <a:normAutofit/>
          </a:bodyPr>
          <a:lstStyle/>
          <a:p>
            <a:r>
              <a:rPr lang="en-US" dirty="0"/>
              <a:t>Support Services on Campus:</a:t>
            </a:r>
          </a:p>
        </p:txBody>
      </p:sp>
      <p:sp>
        <p:nvSpPr>
          <p:cNvPr id="3" name="Content Placeholder 2"/>
          <p:cNvSpPr>
            <a:spLocks noGrp="1"/>
          </p:cNvSpPr>
          <p:nvPr>
            <p:ph idx="1"/>
          </p:nvPr>
        </p:nvSpPr>
        <p:spPr>
          <a:xfrm>
            <a:off x="556954" y="1825624"/>
            <a:ext cx="10124902" cy="4599793"/>
          </a:xfrm>
        </p:spPr>
        <p:txBody>
          <a:bodyPr/>
          <a:lstStyle/>
          <a:p>
            <a:r>
              <a:rPr lang="en-US" sz="2400" dirty="0"/>
              <a:t>Free tutoring for all students</a:t>
            </a:r>
          </a:p>
          <a:p>
            <a:r>
              <a:rPr lang="en-US" sz="2400" dirty="0"/>
              <a:t>Free, confidential counseling</a:t>
            </a:r>
          </a:p>
          <a:p>
            <a:r>
              <a:rPr lang="en-US" sz="2400" dirty="0"/>
              <a:t>Study Abroad</a:t>
            </a:r>
          </a:p>
          <a:p>
            <a:r>
              <a:rPr lang="en-US" sz="2400" dirty="0"/>
              <a:t>On-campus job opportunities</a:t>
            </a:r>
          </a:p>
          <a:p>
            <a:r>
              <a:rPr lang="en-US" sz="2400" dirty="0"/>
              <a:t>Access Services</a:t>
            </a:r>
          </a:p>
          <a:p>
            <a:endParaRPr lang="en-US" dirty="0"/>
          </a:p>
        </p:txBody>
      </p:sp>
      <p:pic>
        <p:nvPicPr>
          <p:cNvPr id="7" name="Picture 6"/>
          <p:cNvPicPr>
            <a:picLocks noChangeAspect="1"/>
          </p:cNvPicPr>
          <p:nvPr/>
        </p:nvPicPr>
        <p:blipFill rotWithShape="1">
          <a:blip r:embed="rId2"/>
          <a:srcRect r="208"/>
          <a:stretch/>
        </p:blipFill>
        <p:spPr>
          <a:xfrm>
            <a:off x="5619405" y="1447510"/>
            <a:ext cx="5931852" cy="5356020"/>
          </a:xfrm>
          <a:prstGeom prst="rect">
            <a:avLst/>
          </a:prstGeom>
        </p:spPr>
      </p:pic>
    </p:spTree>
    <p:extLst>
      <p:ext uri="{BB962C8B-B14F-4D97-AF65-F5344CB8AC3E}">
        <p14:creationId xmlns:p14="http://schemas.microsoft.com/office/powerpoint/2010/main" val="292383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9846" y="1522836"/>
            <a:ext cx="10515600" cy="2819400"/>
          </a:xfrm>
        </p:spPr>
        <p:txBody>
          <a:bodyPr/>
          <a:lstStyle/>
          <a:p>
            <a:pPr algn="ctr"/>
            <a:r>
              <a:rPr lang="en-US" dirty="0"/>
              <a:t>Education Planners </a:t>
            </a:r>
            <a:br>
              <a:rPr lang="en-US" dirty="0"/>
            </a:br>
            <a:r>
              <a:rPr lang="en-US" dirty="0"/>
              <a:t>vs. </a:t>
            </a:r>
            <a:br>
              <a:rPr lang="en-US" dirty="0"/>
            </a:br>
            <a:r>
              <a:rPr lang="en-US" dirty="0"/>
              <a:t>High School Counselors</a:t>
            </a:r>
          </a:p>
        </p:txBody>
      </p:sp>
      <p:sp>
        <p:nvSpPr>
          <p:cNvPr id="5" name="Text Placeholder 4"/>
          <p:cNvSpPr>
            <a:spLocks noGrp="1"/>
          </p:cNvSpPr>
          <p:nvPr>
            <p:ph type="body" idx="1"/>
          </p:nvPr>
        </p:nvSpPr>
        <p:spPr/>
        <p:txBody>
          <a:bodyPr/>
          <a:lstStyle/>
          <a:p>
            <a:pPr marL="342900" indent="-342900">
              <a:buFont typeface="Arial" panose="020B0604020202020204" pitchFamily="34" charset="0"/>
              <a:buChar char="•"/>
            </a:pPr>
            <a:r>
              <a:rPr lang="en-US" dirty="0"/>
              <a:t>Who issues the diploma decides what counts</a:t>
            </a:r>
          </a:p>
          <a:p>
            <a:pPr marL="342900" indent="-342900">
              <a:buFont typeface="Arial" panose="020B0604020202020204" pitchFamily="34" charset="0"/>
              <a:buChar char="•"/>
            </a:pPr>
            <a:r>
              <a:rPr lang="en-US" dirty="0"/>
              <a:t>Work with both HS Counselors </a:t>
            </a:r>
            <a:r>
              <a:rPr lang="en-US" u="sng" dirty="0"/>
              <a:t>AND</a:t>
            </a:r>
            <a:r>
              <a:rPr lang="en-US" dirty="0"/>
              <a:t> Educational Planners on a regular basis </a:t>
            </a:r>
          </a:p>
        </p:txBody>
      </p:sp>
    </p:spTree>
    <p:extLst>
      <p:ext uri="{BB962C8B-B14F-4D97-AF65-F5344CB8AC3E}">
        <p14:creationId xmlns:p14="http://schemas.microsoft.com/office/powerpoint/2010/main" val="2411073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227" y="167677"/>
            <a:ext cx="4451274" cy="1325563"/>
          </a:xfrm>
        </p:spPr>
        <p:txBody>
          <a:bodyPr>
            <a:normAutofit/>
          </a:bodyPr>
          <a:lstStyle/>
          <a:p>
            <a:r>
              <a:rPr lang="en-US" dirty="0"/>
              <a:t>The College Cycle</a:t>
            </a:r>
          </a:p>
        </p:txBody>
      </p:sp>
      <p:graphicFrame>
        <p:nvGraphicFramePr>
          <p:cNvPr id="6" name="Content Placeholder 5">
            <a:extLst>
              <a:ext uri="{FF2B5EF4-FFF2-40B4-BE49-F238E27FC236}">
                <a16:creationId xmlns:a16="http://schemas.microsoft.com/office/drawing/2014/main" id="{1D7C64E1-3D2F-429E-A6FC-28D1B0D08C1E}"/>
              </a:ext>
            </a:extLst>
          </p:cNvPr>
          <p:cNvGraphicFramePr>
            <a:graphicFrameLocks noGrp="1"/>
          </p:cNvGraphicFramePr>
          <p:nvPr>
            <p:ph idx="1"/>
            <p:extLst>
              <p:ext uri="{D42A27DB-BD31-4B8C-83A1-F6EECF244321}">
                <p14:modId xmlns:p14="http://schemas.microsoft.com/office/powerpoint/2010/main" val="411250118"/>
              </p:ext>
            </p:extLst>
          </p:nvPr>
        </p:nvGraphicFramePr>
        <p:xfrm>
          <a:off x="-369115" y="570451"/>
          <a:ext cx="11974585" cy="548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4378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Student Online Tools</a:t>
            </a:r>
          </a:p>
        </p:txBody>
      </p:sp>
      <p:sp>
        <p:nvSpPr>
          <p:cNvPr id="2" name="Rectangle 1"/>
          <p:cNvSpPr/>
          <p:nvPr/>
        </p:nvSpPr>
        <p:spPr>
          <a:xfrm>
            <a:off x="838200" y="1690688"/>
            <a:ext cx="9613900" cy="2308324"/>
          </a:xfrm>
          <a:prstGeom prst="rect">
            <a:avLst/>
          </a:prstGeom>
        </p:spPr>
        <p:txBody>
          <a:bodyPr wrap="square">
            <a:spAutoFit/>
          </a:bodyPr>
          <a:lstStyle/>
          <a:p>
            <a:pPr marL="285750" indent="-285750">
              <a:buFont typeface="Arial" panose="020B0604020202020204" pitchFamily="34" charset="0"/>
              <a:buChar char="•"/>
            </a:pPr>
            <a:r>
              <a:rPr lang="en-US" dirty="0"/>
              <a:t>Your student can schedule an appointment with their Educational Planner through their </a:t>
            </a:r>
            <a:r>
              <a:rPr lang="en-US" dirty="0" err="1"/>
              <a:t>mySPSCC</a:t>
            </a:r>
            <a:r>
              <a:rPr lang="en-US" dirty="0"/>
              <a:t> account through Compass </a:t>
            </a:r>
          </a:p>
          <a:p>
            <a:pPr marL="285750" indent="-285750">
              <a:buFont typeface="Arial" panose="020B0604020202020204" pitchFamily="34" charset="0"/>
              <a:buChar char="•"/>
            </a:pPr>
            <a:r>
              <a:rPr lang="en-US" dirty="0"/>
              <a:t>The student can choose a time and day that works best for them to have a 30 minute meeting to plan their education at SPSCC</a:t>
            </a:r>
          </a:p>
          <a:p>
            <a:pPr marL="285750" indent="-285750">
              <a:buFont typeface="Arial" panose="020B0604020202020204" pitchFamily="34" charset="0"/>
              <a:buChar char="•"/>
            </a:pPr>
            <a:r>
              <a:rPr lang="en-US" dirty="0" err="1"/>
              <a:t>mySPSCC</a:t>
            </a:r>
            <a:r>
              <a:rPr lang="en-US" dirty="0"/>
              <a:t> account allows students to access their email, registration, Canvas, Compass and transcripts</a:t>
            </a:r>
          </a:p>
          <a:p>
            <a:pPr marL="285750" indent="-285750">
              <a:buFont typeface="Arial" panose="020B0604020202020204" pitchFamily="34" charset="0"/>
              <a:buChar char="•"/>
            </a:pPr>
            <a:r>
              <a:rPr lang="en-US" dirty="0"/>
              <a:t>Compass is used to access their Success Network and Degree Planner</a:t>
            </a:r>
          </a:p>
          <a:p>
            <a:pPr marL="285750" indent="-285750">
              <a:buFont typeface="Arial" panose="020B0604020202020204" pitchFamily="34" charset="0"/>
              <a:buChar char="•"/>
            </a:pPr>
            <a:r>
              <a:rPr lang="en-US" dirty="0"/>
              <a:t>Canvas is used to access their online classroom, assignments, grades and class discussion boards</a:t>
            </a:r>
          </a:p>
        </p:txBody>
      </p:sp>
    </p:spTree>
    <p:extLst>
      <p:ext uri="{BB962C8B-B14F-4D97-AF65-F5344CB8AC3E}">
        <p14:creationId xmlns:p14="http://schemas.microsoft.com/office/powerpoint/2010/main" val="1704286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4247" y="1864361"/>
            <a:ext cx="10515600" cy="1006030"/>
          </a:xfrm>
        </p:spPr>
        <p:txBody>
          <a:bodyPr/>
          <a:lstStyle/>
          <a:p>
            <a:r>
              <a:rPr lang="en-US" dirty="0"/>
              <a:t>When RS doesn’t work out</a:t>
            </a:r>
          </a:p>
        </p:txBody>
      </p:sp>
      <p:sp>
        <p:nvSpPr>
          <p:cNvPr id="5" name="Text Placeholder 4"/>
          <p:cNvSpPr>
            <a:spLocks noGrp="1"/>
          </p:cNvSpPr>
          <p:nvPr>
            <p:ph type="body" idx="1"/>
          </p:nvPr>
        </p:nvSpPr>
        <p:spPr>
          <a:xfrm>
            <a:off x="615414" y="3247895"/>
            <a:ext cx="10515600" cy="2515425"/>
          </a:xfrm>
        </p:spPr>
        <p:txBody>
          <a:bodyPr>
            <a:normAutofit/>
          </a:bodyPr>
          <a:lstStyle/>
          <a:p>
            <a:pPr marL="342900" indent="-342900">
              <a:buFont typeface="Arial" panose="020B0604020202020204" pitchFamily="34" charset="0"/>
              <a:buChar char="•"/>
            </a:pPr>
            <a:r>
              <a:rPr lang="en-US" dirty="0"/>
              <a:t>Graduating from high school is the number one priority	</a:t>
            </a:r>
          </a:p>
          <a:p>
            <a:pPr marL="342900" indent="-342900">
              <a:buFont typeface="Arial" panose="020B0604020202020204" pitchFamily="34" charset="0"/>
              <a:buChar char="•"/>
            </a:pPr>
            <a:r>
              <a:rPr lang="en-US" dirty="0"/>
              <a:t>Talk with your student’s high school counselor and SPSCC Educational Planner to see what is the best option</a:t>
            </a:r>
          </a:p>
          <a:p>
            <a:pPr marL="342900" indent="-342900">
              <a:buFont typeface="Arial" panose="020B0604020202020204" pitchFamily="34" charset="0"/>
              <a:buChar char="•"/>
            </a:pPr>
            <a:r>
              <a:rPr lang="en-US" dirty="0"/>
              <a:t>Consider going back to the high school- the college transcript is permanent!</a:t>
            </a:r>
          </a:p>
          <a:p>
            <a:pPr marL="342900" indent="-342900">
              <a:buFont typeface="Arial" panose="020B0604020202020204" pitchFamily="34" charset="0"/>
              <a:buChar char="•"/>
            </a:pPr>
            <a:r>
              <a:rPr lang="en-US" dirty="0"/>
              <a:t>Other Dual Credit Options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286558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4" y="365125"/>
            <a:ext cx="10124902" cy="1325563"/>
          </a:xfrm>
        </p:spPr>
        <p:txBody>
          <a:bodyPr>
            <a:normAutofit/>
          </a:bodyPr>
          <a:lstStyle/>
          <a:p>
            <a:r>
              <a:rPr lang="en-US" dirty="0"/>
              <a:t>Other Dual Credit Programs</a:t>
            </a:r>
          </a:p>
        </p:txBody>
      </p:sp>
      <p:sp>
        <p:nvSpPr>
          <p:cNvPr id="8" name="Freeform 7"/>
          <p:cNvSpPr/>
          <p:nvPr/>
        </p:nvSpPr>
        <p:spPr>
          <a:xfrm>
            <a:off x="2266631" y="1553303"/>
            <a:ext cx="2593604" cy="481770"/>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mn-ea"/>
                <a:cs typeface="+mn-cs"/>
              </a:rPr>
              <a:t>College in the High School</a:t>
            </a:r>
            <a:endParaRPr kumimoji="0" lang="en-US" sz="17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Freeform 15"/>
          <p:cNvSpPr/>
          <p:nvPr/>
        </p:nvSpPr>
        <p:spPr>
          <a:xfrm>
            <a:off x="432469" y="2226327"/>
            <a:ext cx="1481584" cy="533963"/>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olidFill>
            <a:schemeClr val="accent1"/>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What is it?</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Freeform 16"/>
          <p:cNvSpPr/>
          <p:nvPr/>
        </p:nvSpPr>
        <p:spPr>
          <a:xfrm>
            <a:off x="423572" y="3335265"/>
            <a:ext cx="1481584" cy="533963"/>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olidFill>
            <a:schemeClr val="accent1"/>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Who can participate?</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Freeform 17"/>
          <p:cNvSpPr/>
          <p:nvPr/>
        </p:nvSpPr>
        <p:spPr>
          <a:xfrm>
            <a:off x="425440" y="4296716"/>
            <a:ext cx="1481584" cy="533963"/>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olidFill>
            <a:schemeClr val="accent1"/>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How do I qualify?</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Freeform 18"/>
          <p:cNvSpPr/>
          <p:nvPr/>
        </p:nvSpPr>
        <p:spPr>
          <a:xfrm>
            <a:off x="423572" y="4978166"/>
            <a:ext cx="1481584" cy="533963"/>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olidFill>
            <a:schemeClr val="accent1"/>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Approximate Cost</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3" name="Table 12"/>
          <p:cNvGraphicFramePr>
            <a:graphicFrameLocks noGrp="1"/>
          </p:cNvGraphicFramePr>
          <p:nvPr>
            <p:extLst>
              <p:ext uri="{D42A27DB-BD31-4B8C-83A1-F6EECF244321}">
                <p14:modId xmlns:p14="http://schemas.microsoft.com/office/powerpoint/2010/main" val="2841914030"/>
              </p:ext>
            </p:extLst>
          </p:nvPr>
        </p:nvGraphicFramePr>
        <p:xfrm>
          <a:off x="2153351" y="2186309"/>
          <a:ext cx="8578228" cy="3365838"/>
        </p:xfrm>
        <a:graphic>
          <a:graphicData uri="http://schemas.openxmlformats.org/drawingml/2006/table">
            <a:tbl>
              <a:tblPr firstRow="1" bandRow="1">
                <a:tableStyleId>{8A107856-5554-42FB-B03E-39F5DBC370BA}</a:tableStyleId>
              </a:tblPr>
              <a:tblGrid>
                <a:gridCol w="2906530">
                  <a:extLst>
                    <a:ext uri="{9D8B030D-6E8A-4147-A177-3AD203B41FA5}">
                      <a16:colId xmlns:a16="http://schemas.microsoft.com/office/drawing/2014/main" val="4093296019"/>
                    </a:ext>
                  </a:extLst>
                </a:gridCol>
                <a:gridCol w="2868162">
                  <a:extLst>
                    <a:ext uri="{9D8B030D-6E8A-4147-A177-3AD203B41FA5}">
                      <a16:colId xmlns:a16="http://schemas.microsoft.com/office/drawing/2014/main" val="712387707"/>
                    </a:ext>
                  </a:extLst>
                </a:gridCol>
                <a:gridCol w="2803536">
                  <a:extLst>
                    <a:ext uri="{9D8B030D-6E8A-4147-A177-3AD203B41FA5}">
                      <a16:colId xmlns:a16="http://schemas.microsoft.com/office/drawing/2014/main" val="2068681372"/>
                    </a:ext>
                  </a:extLst>
                </a:gridCol>
              </a:tblGrid>
              <a:tr h="876261">
                <a:tc>
                  <a:txBody>
                    <a:bodyPr/>
                    <a:lstStyle/>
                    <a:p>
                      <a:r>
                        <a:rPr lang="en-US" sz="1700" dirty="0"/>
                        <a:t>Dual credit </a:t>
                      </a:r>
                      <a:r>
                        <a:rPr lang="en-US" sz="1700" b="0" dirty="0"/>
                        <a:t>funding program</a:t>
                      </a:r>
                      <a:r>
                        <a:rPr lang="en-US" sz="1700" b="1" baseline="0" dirty="0"/>
                        <a:t> </a:t>
                      </a:r>
                      <a:r>
                        <a:rPr lang="en-US" sz="1700" b="0" baseline="0" dirty="0"/>
                        <a:t>in which college curriculum is taught at the HS.</a:t>
                      </a:r>
                      <a:endParaRPr lang="en-US" sz="1700" b="0" dirty="0"/>
                    </a:p>
                  </a:txBody>
                  <a:tcPr/>
                </a:tc>
                <a:tc>
                  <a:txBody>
                    <a:bodyPr/>
                    <a:lstStyle/>
                    <a:p>
                      <a:r>
                        <a:rPr lang="en-US" sz="1700" b="1" dirty="0"/>
                        <a:t>Dual </a:t>
                      </a:r>
                      <a:r>
                        <a:rPr lang="en-US" sz="1700" b="0" dirty="0"/>
                        <a:t>credit program though HS</a:t>
                      </a:r>
                      <a:r>
                        <a:rPr lang="en-US" sz="1700" b="0" baseline="0" dirty="0"/>
                        <a:t> CTE classes that are </a:t>
                      </a:r>
                      <a:r>
                        <a:rPr lang="en-US" sz="1700" b="1" baseline="0" dirty="0"/>
                        <a:t>articulated</a:t>
                      </a:r>
                      <a:r>
                        <a:rPr lang="en-US" sz="1700" b="0" baseline="0" dirty="0"/>
                        <a:t> with a community college.</a:t>
                      </a:r>
                      <a:endParaRPr lang="en-US" sz="1700" b="0" dirty="0"/>
                    </a:p>
                  </a:txBody>
                  <a:tcPr/>
                </a:tc>
                <a:tc>
                  <a:txBody>
                    <a:bodyPr/>
                    <a:lstStyle/>
                    <a:p>
                      <a:r>
                        <a:rPr lang="en-US" sz="1700" b="0" dirty="0"/>
                        <a:t>Opportunity to earn college credit while in </a:t>
                      </a:r>
                      <a:r>
                        <a:rPr lang="en-US" sz="1700" b="1" dirty="0"/>
                        <a:t>rigorous HS classes.</a:t>
                      </a:r>
                    </a:p>
                  </a:txBody>
                  <a:tcPr/>
                </a:tc>
                <a:extLst>
                  <a:ext uri="{0D108BD9-81ED-4DB2-BD59-A6C34878D82A}">
                    <a16:rowId xmlns:a16="http://schemas.microsoft.com/office/drawing/2014/main" val="1187435518"/>
                  </a:ext>
                </a:extLst>
              </a:tr>
              <a:tr h="887595">
                <a:tc>
                  <a:txBody>
                    <a:bodyPr/>
                    <a:lstStyle/>
                    <a:p>
                      <a:r>
                        <a:rPr lang="en-US" sz="1700" b="0" dirty="0"/>
                        <a:t>Sophomores</a:t>
                      </a:r>
                      <a:r>
                        <a:rPr lang="en-US" sz="1700" b="0" baseline="0" dirty="0"/>
                        <a:t>, </a:t>
                      </a:r>
                      <a:r>
                        <a:rPr lang="en-US" sz="1700" b="0" dirty="0"/>
                        <a:t>Juniors,</a:t>
                      </a:r>
                      <a:r>
                        <a:rPr lang="en-US" sz="1700" b="0" baseline="0" dirty="0"/>
                        <a:t> &amp; </a:t>
                      </a:r>
                      <a:r>
                        <a:rPr lang="en-US" sz="1700" b="0" dirty="0"/>
                        <a:t>Seniors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Any HS class</a:t>
                      </a:r>
                      <a:r>
                        <a:rPr lang="en-US" sz="1700" b="0" baseline="0" dirty="0"/>
                        <a:t> standing</a:t>
                      </a:r>
                      <a:endParaRPr lang="en-US" sz="17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Any HS class</a:t>
                      </a:r>
                      <a:r>
                        <a:rPr lang="en-US" sz="1700" b="0" baseline="0" dirty="0"/>
                        <a:t> standing</a:t>
                      </a:r>
                      <a:endParaRPr lang="en-US" sz="1700" b="0" dirty="0"/>
                    </a:p>
                  </a:txBody>
                  <a:tcPr/>
                </a:tc>
                <a:extLst>
                  <a:ext uri="{0D108BD9-81ED-4DB2-BD59-A6C34878D82A}">
                    <a16:rowId xmlns:a16="http://schemas.microsoft.com/office/drawing/2014/main" val="4162106656"/>
                  </a:ext>
                </a:extLst>
              </a:tr>
              <a:tr h="740883">
                <a:tc>
                  <a:txBody>
                    <a:bodyPr/>
                    <a:lstStyle/>
                    <a:p>
                      <a:r>
                        <a:rPr lang="en-US" sz="1700" b="0" dirty="0"/>
                        <a:t>Eligible</a:t>
                      </a:r>
                      <a:r>
                        <a:rPr lang="en-US" sz="1700" b="0" baseline="0" dirty="0"/>
                        <a:t> to enroll in the HS course</a:t>
                      </a:r>
                      <a:endParaRPr lang="en-US" sz="17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Eligible</a:t>
                      </a:r>
                      <a:r>
                        <a:rPr lang="en-US" sz="1700" b="0" baseline="0" dirty="0"/>
                        <a:t> to enroll in the HS course</a:t>
                      </a:r>
                      <a:endParaRPr lang="en-US" sz="17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Eligible</a:t>
                      </a:r>
                      <a:r>
                        <a:rPr lang="en-US" sz="1700" b="0" baseline="0" dirty="0"/>
                        <a:t> to enroll in the HS course</a:t>
                      </a:r>
                      <a:endParaRPr lang="en-US" sz="1700" b="0" dirty="0"/>
                    </a:p>
                  </a:txBody>
                  <a:tcPr/>
                </a:tc>
                <a:extLst>
                  <a:ext uri="{0D108BD9-81ED-4DB2-BD59-A6C34878D82A}">
                    <a16:rowId xmlns:a16="http://schemas.microsoft.com/office/drawing/2014/main" val="2728851058"/>
                  </a:ext>
                </a:extLst>
              </a:tr>
              <a:tr h="5313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No charge</a:t>
                      </a:r>
                    </a:p>
                    <a:p>
                      <a:endParaRPr lang="en-US" sz="17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No charge </a:t>
                      </a:r>
                    </a:p>
                    <a:p>
                      <a:r>
                        <a:rPr lang="en-US" sz="1700" b="0" dirty="0"/>
                        <a:t>(for SPSCC articulated courses)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dirty="0"/>
                        <a:t>No</a:t>
                      </a:r>
                      <a:r>
                        <a:rPr lang="en-US" sz="1700" b="0" baseline="0" dirty="0"/>
                        <a:t> charge for classes.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b="0" baseline="0" dirty="0"/>
                        <a:t>Fee for exams.</a:t>
                      </a:r>
                      <a:endParaRPr lang="en-US" sz="1700" b="0" dirty="0"/>
                    </a:p>
                  </a:txBody>
                  <a:tcPr/>
                </a:tc>
                <a:extLst>
                  <a:ext uri="{0D108BD9-81ED-4DB2-BD59-A6C34878D82A}">
                    <a16:rowId xmlns:a16="http://schemas.microsoft.com/office/drawing/2014/main" val="4028677840"/>
                  </a:ext>
                </a:extLst>
              </a:tr>
            </a:tbl>
          </a:graphicData>
        </a:graphic>
      </p:graphicFrame>
      <p:sp>
        <p:nvSpPr>
          <p:cNvPr id="15" name="Freeform 14"/>
          <p:cNvSpPr/>
          <p:nvPr/>
        </p:nvSpPr>
        <p:spPr>
          <a:xfrm>
            <a:off x="5143019" y="1553303"/>
            <a:ext cx="2593604" cy="481770"/>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mn-ea"/>
                <a:cs typeface="+mn-cs"/>
              </a:rPr>
              <a:t>CTE Dual Credit</a:t>
            </a:r>
            <a:endParaRPr kumimoji="0" lang="en-US" sz="17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Freeform 19"/>
          <p:cNvSpPr/>
          <p:nvPr/>
        </p:nvSpPr>
        <p:spPr>
          <a:xfrm>
            <a:off x="8019406" y="1553303"/>
            <a:ext cx="2662449" cy="481770"/>
          </a:xfrm>
          <a:custGeom>
            <a:avLst/>
            <a:gdLst>
              <a:gd name="connsiteX0" fmla="*/ 0 w 2644437"/>
              <a:gd name="connsiteY0" fmla="*/ 114815 h 1148152"/>
              <a:gd name="connsiteX1" fmla="*/ 114815 w 2644437"/>
              <a:gd name="connsiteY1" fmla="*/ 0 h 1148152"/>
              <a:gd name="connsiteX2" fmla="*/ 2529622 w 2644437"/>
              <a:gd name="connsiteY2" fmla="*/ 0 h 1148152"/>
              <a:gd name="connsiteX3" fmla="*/ 2644437 w 2644437"/>
              <a:gd name="connsiteY3" fmla="*/ 114815 h 1148152"/>
              <a:gd name="connsiteX4" fmla="*/ 2644437 w 2644437"/>
              <a:gd name="connsiteY4" fmla="*/ 1033337 h 1148152"/>
              <a:gd name="connsiteX5" fmla="*/ 2529622 w 2644437"/>
              <a:gd name="connsiteY5" fmla="*/ 1148152 h 1148152"/>
              <a:gd name="connsiteX6" fmla="*/ 114815 w 2644437"/>
              <a:gd name="connsiteY6" fmla="*/ 1148152 h 1148152"/>
              <a:gd name="connsiteX7" fmla="*/ 0 w 2644437"/>
              <a:gd name="connsiteY7" fmla="*/ 1033337 h 1148152"/>
              <a:gd name="connsiteX8" fmla="*/ 0 w 2644437"/>
              <a:gd name="connsiteY8" fmla="*/ 114815 h 1148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44437" h="1148152">
                <a:moveTo>
                  <a:pt x="0" y="114815"/>
                </a:moveTo>
                <a:cubicBezTo>
                  <a:pt x="0" y="51404"/>
                  <a:pt x="51404" y="0"/>
                  <a:pt x="114815" y="0"/>
                </a:cubicBezTo>
                <a:lnTo>
                  <a:pt x="2529622" y="0"/>
                </a:lnTo>
                <a:cubicBezTo>
                  <a:pt x="2593033" y="0"/>
                  <a:pt x="2644437" y="51404"/>
                  <a:pt x="2644437" y="114815"/>
                </a:cubicBezTo>
                <a:lnTo>
                  <a:pt x="2644437" y="1033337"/>
                </a:lnTo>
                <a:cubicBezTo>
                  <a:pt x="2644437" y="1096748"/>
                  <a:pt x="2593033" y="1148152"/>
                  <a:pt x="2529622" y="1148152"/>
                </a:cubicBezTo>
                <a:lnTo>
                  <a:pt x="114815" y="1148152"/>
                </a:lnTo>
                <a:cubicBezTo>
                  <a:pt x="51404" y="1148152"/>
                  <a:pt x="0" y="1096748"/>
                  <a:pt x="0" y="1033337"/>
                </a:cubicBezTo>
                <a:lnTo>
                  <a:pt x="0" y="114815"/>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6">
              <a:hueOff val="0"/>
              <a:satOff val="0"/>
              <a:lumOff val="0"/>
              <a:alphaOff val="0"/>
            </a:schemeClr>
          </a:fillRef>
          <a:effectRef idx="1">
            <a:schemeClr val="accent6">
              <a:hueOff val="0"/>
              <a:satOff val="0"/>
              <a:lumOff val="0"/>
              <a:alphaOff val="0"/>
            </a:schemeClr>
          </a:effectRef>
          <a:fontRef idx="minor">
            <a:schemeClr val="lt1"/>
          </a:fontRef>
        </p:style>
        <p:txBody>
          <a:bodyPr spcFirstLastPara="0" vert="horz" wrap="square" lIns="98398" tIns="98398" rIns="98398" bIns="98398" numCol="1" spcCol="1270" anchor="ctr" anchorCtr="0">
            <a:noAutofit/>
          </a:bodyPr>
          <a:lstStyle/>
          <a:p>
            <a:pPr marL="0" marR="0" lvl="0" indent="0" algn="ctr" defTabSz="755650" rtl="0" eaLnBrk="1" fontAlgn="auto" latinLnBrk="0" hangingPunct="1">
              <a:lnSpc>
                <a:spcPct val="90000"/>
              </a:lnSpc>
              <a:spcBef>
                <a:spcPct val="0"/>
              </a:spcBef>
              <a:spcAft>
                <a:spcPct val="35000"/>
              </a:spcAft>
              <a:buClrTx/>
              <a:buSzTx/>
              <a:buFontTx/>
              <a:buNone/>
              <a:tabLst/>
              <a:defRPr/>
            </a:pPr>
            <a:r>
              <a:rPr kumimoji="0" lang="en-US" sz="1700" b="1" i="0" u="none" strike="noStrike" kern="1200" cap="none" spc="0" normalizeH="0" baseline="0" noProof="0" dirty="0">
                <a:ln>
                  <a:noFill/>
                </a:ln>
                <a:solidFill>
                  <a:prstClr val="black"/>
                </a:solidFill>
                <a:effectLst/>
                <a:uLnTx/>
                <a:uFillTx/>
                <a:latin typeface="Calibri" panose="020F0502020204030204"/>
                <a:ea typeface="+mn-ea"/>
                <a:cs typeface="+mn-cs"/>
              </a:rPr>
              <a:t>AP &amp; IB</a:t>
            </a:r>
            <a:endParaRPr kumimoji="0" lang="en-US" sz="17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9572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4" y="365125"/>
            <a:ext cx="10124902" cy="1325563"/>
          </a:xfrm>
        </p:spPr>
        <p:txBody>
          <a:bodyPr/>
          <a:lstStyle/>
          <a:p>
            <a:r>
              <a:rPr lang="en-US" dirty="0"/>
              <a:t>Policies &amp; Procedures: FERPA</a:t>
            </a:r>
          </a:p>
        </p:txBody>
      </p:sp>
      <p:sp>
        <p:nvSpPr>
          <p:cNvPr id="3" name="Content Placeholder 2"/>
          <p:cNvSpPr>
            <a:spLocks noGrp="1"/>
          </p:cNvSpPr>
          <p:nvPr>
            <p:ph idx="1"/>
          </p:nvPr>
        </p:nvSpPr>
        <p:spPr>
          <a:xfrm>
            <a:off x="556954" y="1916610"/>
            <a:ext cx="7296128" cy="4508807"/>
          </a:xfrm>
        </p:spPr>
        <p:txBody>
          <a:bodyPr>
            <a:normAutofit fontScale="92500"/>
          </a:bodyPr>
          <a:lstStyle/>
          <a:p>
            <a:r>
              <a:rPr lang="en-US" sz="2600" dirty="0"/>
              <a:t>Academic records are protected by federal law</a:t>
            </a:r>
          </a:p>
          <a:p>
            <a:endParaRPr lang="en-US" sz="2600" dirty="0"/>
          </a:p>
          <a:p>
            <a:r>
              <a:rPr lang="en-US" sz="2600" dirty="0"/>
              <a:t>Even though participants are under 18, SPSCC cannot release educational records to parents, families, guardians, or friends without the </a:t>
            </a:r>
            <a:r>
              <a:rPr lang="en-US" sz="2600" b="1" dirty="0"/>
              <a:t>student’s consent</a:t>
            </a:r>
          </a:p>
          <a:p>
            <a:endParaRPr lang="en-US" sz="2600" dirty="0"/>
          </a:p>
          <a:p>
            <a:r>
              <a:rPr lang="en-US" sz="2600" dirty="0"/>
              <a:t>Attendance and class performance are not tracked at the college the same way as at the HS</a:t>
            </a:r>
          </a:p>
          <a:p>
            <a:endParaRPr lang="en-US" dirty="0"/>
          </a:p>
          <a:p>
            <a:r>
              <a:rPr lang="en-US" sz="2600" dirty="0">
                <a:hlinkClick r:id="rId3"/>
              </a:rPr>
              <a:t>Release of Records Form</a:t>
            </a:r>
            <a:r>
              <a:rPr lang="en-US" sz="2600" dirty="0"/>
              <a:t> – Submit to One Stop with Photo ID</a:t>
            </a:r>
          </a:p>
          <a:p>
            <a:pPr marL="0" indent="0">
              <a:buNone/>
            </a:pPr>
            <a:endParaRPr lang="en-US" dirty="0"/>
          </a:p>
        </p:txBody>
      </p:sp>
      <p:pic>
        <p:nvPicPr>
          <p:cNvPr id="4098" name="Picture 2" descr="Image result for ferp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57983" y="2157801"/>
            <a:ext cx="2578225" cy="2578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5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04892" y="580472"/>
            <a:ext cx="7531033" cy="1207198"/>
          </a:xfrm>
        </p:spPr>
        <p:txBody>
          <a:bodyPr/>
          <a:lstStyle/>
          <a:p>
            <a:r>
              <a:rPr lang="en-US" dirty="0"/>
              <a:t>High School vs. College</a:t>
            </a:r>
          </a:p>
        </p:txBody>
      </p:sp>
      <p:sp>
        <p:nvSpPr>
          <p:cNvPr id="2" name="Rectangle: Rounded Corners 1">
            <a:extLst>
              <a:ext uri="{FF2B5EF4-FFF2-40B4-BE49-F238E27FC236}">
                <a16:creationId xmlns:a16="http://schemas.microsoft.com/office/drawing/2014/main" id="{F0D8434A-04B7-4480-9D19-228E2C51DDF4}"/>
              </a:ext>
            </a:extLst>
          </p:cNvPr>
          <p:cNvSpPr/>
          <p:nvPr/>
        </p:nvSpPr>
        <p:spPr>
          <a:xfrm>
            <a:off x="562062" y="2399251"/>
            <a:ext cx="2432808" cy="32045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Instant access to grades and attendance</a:t>
            </a:r>
          </a:p>
          <a:p>
            <a:pPr algn="ctr"/>
            <a:endParaRPr lang="en-US" dirty="0"/>
          </a:p>
          <a:p>
            <a:pPr algn="ctr"/>
            <a:endParaRPr lang="en-US" dirty="0"/>
          </a:p>
          <a:p>
            <a:pPr algn="ctr"/>
            <a:r>
              <a:rPr lang="en-US" dirty="0"/>
              <a:t>Student has to log into Canvas to show you their grades</a:t>
            </a:r>
          </a:p>
        </p:txBody>
      </p:sp>
      <p:cxnSp>
        <p:nvCxnSpPr>
          <p:cNvPr id="6" name="Straight Connector 5">
            <a:extLst>
              <a:ext uri="{FF2B5EF4-FFF2-40B4-BE49-F238E27FC236}">
                <a16:creationId xmlns:a16="http://schemas.microsoft.com/office/drawing/2014/main" id="{874C6E2B-AD8E-4057-B408-8B07DBB7D767}"/>
              </a:ext>
            </a:extLst>
          </p:cNvPr>
          <p:cNvCxnSpPr>
            <a:stCxn id="2" idx="1"/>
            <a:endCxn id="2" idx="3"/>
          </p:cNvCxnSpPr>
          <p:nvPr/>
        </p:nvCxnSpPr>
        <p:spPr>
          <a:xfrm>
            <a:off x="562062" y="4001549"/>
            <a:ext cx="2432808" cy="0"/>
          </a:xfrm>
          <a:prstGeom prst="line">
            <a:avLst/>
          </a:prstGeom>
          <a:ln w="28575">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FC381EA0-E946-4D61-BA13-9F5E2D6D0FFA}"/>
              </a:ext>
            </a:extLst>
          </p:cNvPr>
          <p:cNvSpPr/>
          <p:nvPr/>
        </p:nvSpPr>
        <p:spPr>
          <a:xfrm>
            <a:off x="3299670" y="2399251"/>
            <a:ext cx="2432808" cy="32045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Adults telling students what to do and giving time in class to complete assignments</a:t>
            </a:r>
          </a:p>
          <a:p>
            <a:pPr algn="ctr"/>
            <a:endParaRPr lang="en-US" sz="800" dirty="0"/>
          </a:p>
          <a:p>
            <a:pPr algn="ctr"/>
            <a:endParaRPr lang="en-US" sz="800" dirty="0"/>
          </a:p>
          <a:p>
            <a:pPr algn="ctr"/>
            <a:r>
              <a:rPr lang="en-US" dirty="0"/>
              <a:t>Student is responsible knowing when things are do- no one is going to remind them</a:t>
            </a:r>
          </a:p>
        </p:txBody>
      </p:sp>
      <p:cxnSp>
        <p:nvCxnSpPr>
          <p:cNvPr id="8" name="Straight Connector 7">
            <a:extLst>
              <a:ext uri="{FF2B5EF4-FFF2-40B4-BE49-F238E27FC236}">
                <a16:creationId xmlns:a16="http://schemas.microsoft.com/office/drawing/2014/main" id="{29DF79C4-1B39-47DE-9B2E-FCAF698BD2FF}"/>
              </a:ext>
            </a:extLst>
          </p:cNvPr>
          <p:cNvCxnSpPr>
            <a:stCxn id="7" idx="1"/>
            <a:endCxn id="7" idx="3"/>
          </p:cNvCxnSpPr>
          <p:nvPr/>
        </p:nvCxnSpPr>
        <p:spPr>
          <a:xfrm>
            <a:off x="3299670" y="4001549"/>
            <a:ext cx="2432808" cy="0"/>
          </a:xfrm>
          <a:prstGeom prst="line">
            <a:avLst/>
          </a:prstGeom>
          <a:ln w="28575">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9" name="Rectangle: Rounded Corners 8">
            <a:extLst>
              <a:ext uri="{FF2B5EF4-FFF2-40B4-BE49-F238E27FC236}">
                <a16:creationId xmlns:a16="http://schemas.microsoft.com/office/drawing/2014/main" id="{B1A0B226-BFDC-40DB-AA78-E6D40D43150E}"/>
              </a:ext>
            </a:extLst>
          </p:cNvPr>
          <p:cNvSpPr/>
          <p:nvPr/>
        </p:nvSpPr>
        <p:spPr>
          <a:xfrm>
            <a:off x="6123206" y="2399251"/>
            <a:ext cx="2432808" cy="32045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HS Teacher will meet with parents to discuss issues</a:t>
            </a:r>
          </a:p>
          <a:p>
            <a:pPr algn="ctr"/>
            <a:endParaRPr lang="en-US" dirty="0"/>
          </a:p>
          <a:p>
            <a:pPr algn="ctr"/>
            <a:endParaRPr lang="en-US" dirty="0"/>
          </a:p>
          <a:p>
            <a:pPr algn="ctr"/>
            <a:r>
              <a:rPr lang="en-US" dirty="0"/>
              <a:t>College instructors will not meet with parents unless the student is present</a:t>
            </a:r>
          </a:p>
        </p:txBody>
      </p:sp>
      <p:cxnSp>
        <p:nvCxnSpPr>
          <p:cNvPr id="10" name="Straight Connector 9">
            <a:extLst>
              <a:ext uri="{FF2B5EF4-FFF2-40B4-BE49-F238E27FC236}">
                <a16:creationId xmlns:a16="http://schemas.microsoft.com/office/drawing/2014/main" id="{F2C56D15-1B3A-4E42-99DF-87576F85342C}"/>
              </a:ext>
            </a:extLst>
          </p:cNvPr>
          <p:cNvCxnSpPr>
            <a:stCxn id="9" idx="1"/>
            <a:endCxn id="9" idx="3"/>
          </p:cNvCxnSpPr>
          <p:nvPr/>
        </p:nvCxnSpPr>
        <p:spPr>
          <a:xfrm>
            <a:off x="6123206" y="4001549"/>
            <a:ext cx="2432808" cy="0"/>
          </a:xfrm>
          <a:prstGeom prst="line">
            <a:avLst/>
          </a:prstGeom>
          <a:ln w="28575">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11" name="Rectangle: Rounded Corners 10">
            <a:extLst>
              <a:ext uri="{FF2B5EF4-FFF2-40B4-BE49-F238E27FC236}">
                <a16:creationId xmlns:a16="http://schemas.microsoft.com/office/drawing/2014/main" id="{362B3F94-E783-4F6E-9EA8-705367A35E14}"/>
              </a:ext>
            </a:extLst>
          </p:cNvPr>
          <p:cNvSpPr/>
          <p:nvPr/>
        </p:nvSpPr>
        <p:spPr>
          <a:xfrm>
            <a:off x="8946742" y="2399251"/>
            <a:ext cx="2432808" cy="32045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Parent can call the school or show up to talk to admin or staff</a:t>
            </a:r>
          </a:p>
          <a:p>
            <a:pPr algn="ctr"/>
            <a:endParaRPr lang="en-US" dirty="0"/>
          </a:p>
          <a:p>
            <a:pPr algn="ctr"/>
            <a:endParaRPr lang="en-US" dirty="0"/>
          </a:p>
          <a:p>
            <a:pPr algn="ctr"/>
            <a:r>
              <a:rPr lang="en-US" dirty="0"/>
              <a:t>Student must be present for any transaction at the college</a:t>
            </a:r>
          </a:p>
        </p:txBody>
      </p:sp>
      <p:cxnSp>
        <p:nvCxnSpPr>
          <p:cNvPr id="12" name="Straight Connector 11">
            <a:extLst>
              <a:ext uri="{FF2B5EF4-FFF2-40B4-BE49-F238E27FC236}">
                <a16:creationId xmlns:a16="http://schemas.microsoft.com/office/drawing/2014/main" id="{3ACB9A1E-CA3D-4025-B238-924C72394D82}"/>
              </a:ext>
            </a:extLst>
          </p:cNvPr>
          <p:cNvCxnSpPr>
            <a:stCxn id="11" idx="1"/>
            <a:endCxn id="11" idx="3"/>
          </p:cNvCxnSpPr>
          <p:nvPr/>
        </p:nvCxnSpPr>
        <p:spPr>
          <a:xfrm>
            <a:off x="8946742" y="4001549"/>
            <a:ext cx="2432808" cy="0"/>
          </a:xfrm>
          <a:prstGeom prst="line">
            <a:avLst/>
          </a:prstGeom>
          <a:ln w="28575">
            <a:solidFill>
              <a:schemeClr val="accent1">
                <a:lumMod val="50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22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4" y="365125"/>
            <a:ext cx="10124902" cy="1325563"/>
          </a:xfrm>
        </p:spPr>
        <p:txBody>
          <a:bodyPr/>
          <a:lstStyle/>
          <a:p>
            <a:r>
              <a:rPr lang="en-US" dirty="0"/>
              <a:t>Who is Successful in Running Start?</a:t>
            </a:r>
          </a:p>
        </p:txBody>
      </p:sp>
      <p:sp>
        <p:nvSpPr>
          <p:cNvPr id="3" name="Content Placeholder 2"/>
          <p:cNvSpPr>
            <a:spLocks noGrp="1"/>
          </p:cNvSpPr>
          <p:nvPr>
            <p:ph idx="1"/>
          </p:nvPr>
        </p:nvSpPr>
        <p:spPr>
          <a:xfrm>
            <a:off x="556954" y="1825624"/>
            <a:ext cx="10124902" cy="4599793"/>
          </a:xfrm>
        </p:spPr>
        <p:txBody>
          <a:bodyPr/>
          <a:lstStyle/>
          <a:p>
            <a:r>
              <a:rPr lang="en-US" sz="2400" b="1" dirty="0"/>
              <a:t>Independent</a:t>
            </a:r>
            <a:r>
              <a:rPr lang="en-US" sz="2400" dirty="0"/>
              <a:t> learners</a:t>
            </a:r>
          </a:p>
          <a:p>
            <a:r>
              <a:rPr lang="en-US" sz="2400" dirty="0"/>
              <a:t>Students ready for </a:t>
            </a:r>
            <a:r>
              <a:rPr lang="en-US" sz="2400" b="1" dirty="0"/>
              <a:t>adult learning environment</a:t>
            </a:r>
          </a:p>
          <a:p>
            <a:r>
              <a:rPr lang="en-US" sz="2400" dirty="0"/>
              <a:t>Students with good </a:t>
            </a:r>
            <a:r>
              <a:rPr lang="en-US" sz="2400" b="1" dirty="0"/>
              <a:t>organizational</a:t>
            </a:r>
            <a:r>
              <a:rPr lang="en-US" sz="2400" dirty="0"/>
              <a:t> and time management skills</a:t>
            </a:r>
          </a:p>
          <a:p>
            <a:r>
              <a:rPr lang="en-US" sz="2400" dirty="0"/>
              <a:t>Students with a good </a:t>
            </a:r>
            <a:r>
              <a:rPr lang="en-US" sz="2400" b="1" dirty="0"/>
              <a:t>support</a:t>
            </a:r>
            <a:r>
              <a:rPr lang="en-US" sz="2400" dirty="0"/>
              <a:t> system</a:t>
            </a:r>
          </a:p>
          <a:p>
            <a:r>
              <a:rPr lang="en-US" sz="2400" dirty="0"/>
              <a:t>Students unafraid to </a:t>
            </a:r>
            <a:r>
              <a:rPr lang="en-US" sz="2400" b="1" dirty="0"/>
              <a:t>ask for help</a:t>
            </a:r>
          </a:p>
          <a:p>
            <a:r>
              <a:rPr lang="en-US" sz="2400" dirty="0"/>
              <a:t>Students who can </a:t>
            </a:r>
            <a:r>
              <a:rPr lang="en-US" sz="2400" b="1" dirty="0"/>
              <a:t>balance</a:t>
            </a:r>
            <a:r>
              <a:rPr lang="en-US" sz="2400" dirty="0"/>
              <a:t> school, work, &amp; other responsibilities </a:t>
            </a:r>
          </a:p>
          <a:p>
            <a:endParaRPr lang="en-US" dirty="0"/>
          </a:p>
        </p:txBody>
      </p:sp>
      <p:pic>
        <p:nvPicPr>
          <p:cNvPr id="1026" name="Picture 2" descr="Image result for students with white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954" y="4879528"/>
            <a:ext cx="6995472" cy="4660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38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Supporting Students Doing the Work</a:t>
            </a:r>
          </a:p>
        </p:txBody>
      </p:sp>
      <p:sp>
        <p:nvSpPr>
          <p:cNvPr id="6" name="Content Placeholder 5"/>
          <p:cNvSpPr>
            <a:spLocks noGrp="1"/>
          </p:cNvSpPr>
          <p:nvPr>
            <p:ph sz="half" idx="2"/>
          </p:nvPr>
        </p:nvSpPr>
        <p:spPr>
          <a:xfrm>
            <a:off x="839788" y="1841679"/>
            <a:ext cx="10515600" cy="3935860"/>
          </a:xfrm>
        </p:spPr>
        <p:txBody>
          <a:bodyPr/>
          <a:lstStyle/>
          <a:p>
            <a:r>
              <a:rPr lang="en-US" b="1" dirty="0">
                <a:solidFill>
                  <a:schemeClr val="accent5"/>
                </a:solidFill>
              </a:rPr>
              <a:t>Emotional support </a:t>
            </a:r>
            <a:r>
              <a:rPr lang="en-US" dirty="0"/>
              <a:t>because college is difficult</a:t>
            </a:r>
          </a:p>
          <a:p>
            <a:r>
              <a:rPr lang="en-US" dirty="0"/>
              <a:t>Support their learning by </a:t>
            </a:r>
            <a:r>
              <a:rPr lang="en-US" b="1" dirty="0">
                <a:solidFill>
                  <a:schemeClr val="accent2"/>
                </a:solidFill>
              </a:rPr>
              <a:t>engaging</a:t>
            </a:r>
            <a:r>
              <a:rPr lang="en-US" dirty="0"/>
              <a:t> in what they are doing</a:t>
            </a:r>
          </a:p>
          <a:p>
            <a:r>
              <a:rPr lang="en-US" dirty="0"/>
              <a:t>Help them with </a:t>
            </a:r>
            <a:r>
              <a:rPr lang="en-US" b="1" dirty="0">
                <a:solidFill>
                  <a:schemeClr val="accent6"/>
                </a:solidFill>
              </a:rPr>
              <a:t>time management </a:t>
            </a:r>
            <a:r>
              <a:rPr lang="en-US" dirty="0"/>
              <a:t>– homework is what makes students successful </a:t>
            </a:r>
          </a:p>
          <a:p>
            <a:r>
              <a:rPr lang="en-US" dirty="0"/>
              <a:t>Help them with their Running Start </a:t>
            </a:r>
            <a:r>
              <a:rPr lang="en-US" b="1" dirty="0">
                <a:solidFill>
                  <a:schemeClr val="accent4"/>
                </a:solidFill>
              </a:rPr>
              <a:t>Enrollment Verification Form </a:t>
            </a:r>
            <a:r>
              <a:rPr lang="en-US" dirty="0"/>
              <a:t>every quarter </a:t>
            </a:r>
          </a:p>
        </p:txBody>
      </p:sp>
      <p:pic>
        <p:nvPicPr>
          <p:cNvPr id="3" name="Picture 2">
            <a:extLst>
              <a:ext uri="{FF2B5EF4-FFF2-40B4-BE49-F238E27FC236}">
                <a16:creationId xmlns:a16="http://schemas.microsoft.com/office/drawing/2014/main" id="{60766A31-A08C-4898-8AD4-17650C3CC04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10905" y="4000500"/>
            <a:ext cx="2857500" cy="2857500"/>
          </a:xfrm>
          <a:prstGeom prst="rect">
            <a:avLst/>
          </a:prstGeom>
        </p:spPr>
      </p:pic>
    </p:spTree>
    <p:extLst>
      <p:ext uri="{BB962C8B-B14F-4D97-AF65-F5344CB8AC3E}">
        <p14:creationId xmlns:p14="http://schemas.microsoft.com/office/powerpoint/2010/main" val="422723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Scheduling</a:t>
            </a:r>
          </a:p>
        </p:txBody>
      </p:sp>
      <p:sp>
        <p:nvSpPr>
          <p:cNvPr id="4" name="Content Placeholder 3"/>
          <p:cNvSpPr>
            <a:spLocks noGrp="1"/>
          </p:cNvSpPr>
          <p:nvPr>
            <p:ph idx="1"/>
          </p:nvPr>
        </p:nvSpPr>
        <p:spPr/>
        <p:txBody>
          <a:bodyPr/>
          <a:lstStyle/>
          <a:p>
            <a:r>
              <a:rPr lang="en-US" dirty="0"/>
              <a:t>Quarter System vs. Semester System (Fall, Winter, Spring)</a:t>
            </a:r>
          </a:p>
          <a:p>
            <a:r>
              <a:rPr lang="en-US" dirty="0"/>
              <a:t>Breaks don’t line up</a:t>
            </a:r>
          </a:p>
          <a:p>
            <a:r>
              <a:rPr lang="en-US" dirty="0"/>
              <a:t>Taking classes at both high school vs. just SPSCC</a:t>
            </a:r>
          </a:p>
          <a:p>
            <a:r>
              <a:rPr lang="en-US" dirty="0"/>
              <a:t>Students register for their own classes through </a:t>
            </a:r>
            <a:r>
              <a:rPr lang="en-US" dirty="0" err="1"/>
              <a:t>MySPSCC</a:t>
            </a:r>
            <a:r>
              <a:rPr lang="en-US" dirty="0"/>
              <a:t> Portal</a:t>
            </a:r>
          </a:p>
          <a:p>
            <a:r>
              <a:rPr lang="en-US" dirty="0"/>
              <a:t>Meet with Advisor each quarter prior to registration</a:t>
            </a:r>
          </a:p>
          <a:p>
            <a:r>
              <a:rPr lang="en-US" dirty="0"/>
              <a:t>Online classes vs. in-person classes</a:t>
            </a:r>
          </a:p>
          <a:p>
            <a:endParaRPr lang="en-US" dirty="0"/>
          </a:p>
        </p:txBody>
      </p:sp>
    </p:spTree>
    <p:extLst>
      <p:ext uri="{BB962C8B-B14F-4D97-AF65-F5344CB8AC3E}">
        <p14:creationId xmlns:p14="http://schemas.microsoft.com/office/powerpoint/2010/main" val="3544228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1504405" y="1625426"/>
          <a:ext cx="9183189" cy="4072018"/>
        </p:xfrm>
        <a:graphic>
          <a:graphicData uri="http://schemas.openxmlformats.org/drawingml/2006/table">
            <a:tbl>
              <a:tblPr/>
              <a:tblGrid>
                <a:gridCol w="1982206">
                  <a:extLst>
                    <a:ext uri="{9D8B030D-6E8A-4147-A177-3AD203B41FA5}">
                      <a16:colId xmlns:a16="http://schemas.microsoft.com/office/drawing/2014/main" val="1745564065"/>
                    </a:ext>
                  </a:extLst>
                </a:gridCol>
                <a:gridCol w="1757252">
                  <a:extLst>
                    <a:ext uri="{9D8B030D-6E8A-4147-A177-3AD203B41FA5}">
                      <a16:colId xmlns:a16="http://schemas.microsoft.com/office/drawing/2014/main" val="1966492595"/>
                    </a:ext>
                  </a:extLst>
                </a:gridCol>
                <a:gridCol w="2197495">
                  <a:extLst>
                    <a:ext uri="{9D8B030D-6E8A-4147-A177-3AD203B41FA5}">
                      <a16:colId xmlns:a16="http://schemas.microsoft.com/office/drawing/2014/main" val="1513099682"/>
                    </a:ext>
                  </a:extLst>
                </a:gridCol>
                <a:gridCol w="1623118">
                  <a:extLst>
                    <a:ext uri="{9D8B030D-6E8A-4147-A177-3AD203B41FA5}">
                      <a16:colId xmlns:a16="http://schemas.microsoft.com/office/drawing/2014/main" val="2091157370"/>
                    </a:ext>
                  </a:extLst>
                </a:gridCol>
                <a:gridCol w="1623118">
                  <a:extLst>
                    <a:ext uri="{9D8B030D-6E8A-4147-A177-3AD203B41FA5}">
                      <a16:colId xmlns:a16="http://schemas.microsoft.com/office/drawing/2014/main" val="20004"/>
                    </a:ext>
                  </a:extLst>
                </a:gridCol>
              </a:tblGrid>
              <a:tr h="612803">
                <a:tc gridSpan="5">
                  <a:txBody>
                    <a:bodyPr/>
                    <a:lstStyle/>
                    <a:p>
                      <a:pPr marR="0" indent="0" algn="ctr" rtl="0">
                        <a:lnSpc>
                          <a:spcPct val="119000"/>
                        </a:lnSpc>
                        <a:spcBef>
                          <a:spcPts val="0"/>
                        </a:spcBef>
                        <a:spcAft>
                          <a:spcPts val="600"/>
                        </a:spcAft>
                      </a:pPr>
                      <a:r>
                        <a:rPr lang="en-US" sz="2800" b="1" kern="1200" dirty="0">
                          <a:ln>
                            <a:noFill/>
                          </a:ln>
                          <a:solidFill>
                            <a:schemeClr val="accent1"/>
                          </a:solidFill>
                          <a:effectLst/>
                          <a:latin typeface="+mn-lt"/>
                          <a:cs typeface="+mn-cs"/>
                        </a:rPr>
                        <a:t>RUNNING</a:t>
                      </a:r>
                      <a:r>
                        <a:rPr lang="en-US" sz="2800" b="1" kern="1200" baseline="0" dirty="0">
                          <a:ln>
                            <a:noFill/>
                          </a:ln>
                          <a:solidFill>
                            <a:schemeClr val="accent1"/>
                          </a:solidFill>
                          <a:effectLst/>
                          <a:latin typeface="+mn-lt"/>
                          <a:cs typeface="+mn-cs"/>
                        </a:rPr>
                        <a:t> START ADVISORS</a:t>
                      </a:r>
                      <a:endParaRPr lang="en-US" sz="2800" b="1" kern="1400" dirty="0">
                        <a:ln>
                          <a:noFill/>
                        </a:ln>
                        <a:solidFill>
                          <a:schemeClr val="tx1"/>
                        </a:solidFill>
                        <a:effectLst/>
                        <a:latin typeface="+mn-lt"/>
                        <a:cs typeface="Segoe UI Light" panose="020B0502040204020203" pitchFamily="34" charset="0"/>
                      </a:endParaRPr>
                    </a:p>
                  </a:txBody>
                  <a:tcPr marL="36576" marR="36576" marT="36576" marB="36576"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R="0" indent="0" algn="ctr" rtl="0">
                        <a:lnSpc>
                          <a:spcPct val="119000"/>
                        </a:lnSpc>
                        <a:spcBef>
                          <a:spcPts val="0"/>
                        </a:spcBef>
                        <a:spcAft>
                          <a:spcPts val="600"/>
                        </a:spcAft>
                      </a:pPr>
                      <a:endParaRPr lang="en-US" sz="900" kern="140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38100" cap="flat" cmpd="sng" algn="ctr">
                      <a:solidFill>
                        <a:srgbClr val="A6A6A6"/>
                      </a:solidFill>
                      <a:prstDash val="solid"/>
                      <a:round/>
                      <a:headEnd type="none" w="med" len="med"/>
                      <a:tailEnd type="none" w="med" len="med"/>
                    </a:lnL>
                    <a:lnR w="38100" cap="flat" cmpd="sng" algn="ctr">
                      <a:solidFill>
                        <a:srgbClr val="A6A6A6"/>
                      </a:solidFill>
                      <a:prstDash val="solid"/>
                      <a:round/>
                      <a:headEnd type="none" w="med" len="med"/>
                      <a:tailEnd type="none" w="med" len="med"/>
                    </a:lnR>
                    <a:lnT w="38100" cap="flat" cmpd="sng" algn="ctr">
                      <a:solidFill>
                        <a:srgbClr val="A6A6A6"/>
                      </a:solidFill>
                      <a:prstDash val="solid"/>
                      <a:round/>
                      <a:headEnd type="none" w="med" len="med"/>
                      <a:tailEnd type="none" w="med" len="med"/>
                    </a:lnT>
                    <a:lnB w="38100"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144522589"/>
                  </a:ext>
                </a:extLst>
              </a:tr>
              <a:tr h="691843">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Online</a:t>
                      </a:r>
                      <a:r>
                        <a:rPr lang="en-US" sz="1200" kern="1400" baseline="0" dirty="0">
                          <a:ln>
                            <a:noFill/>
                          </a:ln>
                          <a:solidFill>
                            <a:srgbClr val="000000"/>
                          </a:solidFill>
                          <a:effectLst/>
                          <a:latin typeface="Arial" panose="020B0604020202020204" pitchFamily="34" charset="0"/>
                          <a:cs typeface="Arial" panose="020B0604020202020204" pitchFamily="34" charset="0"/>
                        </a:rPr>
                        <a:t> and outlying districts</a:t>
                      </a:r>
                      <a:endParaRPr lang="en-US" sz="1200" kern="140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12700" cap="flat" cmpd="sng" algn="ctr">
                      <a:solidFill>
                        <a:schemeClr val="tx1"/>
                      </a:solidFill>
                      <a:prstDash val="solid"/>
                      <a:round/>
                      <a:headEnd type="none" w="med" len="med"/>
                      <a:tailEnd type="none" w="med" len="med"/>
                    </a:lnL>
                    <a:lnR w="9525" cap="flat" cmpd="sng" algn="ctr">
                      <a:solidFill>
                        <a:srgbClr val="A6A6A6"/>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Jessica </a:t>
                      </a:r>
                      <a:r>
                        <a:rPr lang="en-US" sz="1200" kern="1400" dirty="0" err="1">
                          <a:ln>
                            <a:noFill/>
                          </a:ln>
                          <a:solidFill>
                            <a:srgbClr val="000000"/>
                          </a:solidFill>
                          <a:effectLst/>
                          <a:latin typeface="Arial" panose="020B0604020202020204" pitchFamily="34" charset="0"/>
                          <a:cs typeface="Arial" panose="020B0604020202020204" pitchFamily="34" charset="0"/>
                        </a:rPr>
                        <a:t>Egli</a:t>
                      </a:r>
                      <a:endParaRPr lang="en-US" sz="1200" kern="1400" baseline="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jegli@spscc.edu</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360-596-5373</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 Campus</a:t>
                      </a:r>
                    </a:p>
                  </a:txBody>
                  <a:tcPr marL="36576" marR="36576" marT="36576" marB="36576" anchor="ctr">
                    <a:lnL w="9525" cap="flat" cmpd="sng" algn="ctr">
                      <a:solidFill>
                        <a:srgbClr val="A6A6A6"/>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695250856"/>
                  </a:ext>
                </a:extLst>
              </a:tr>
              <a:tr h="691843">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 Tumwater School District</a:t>
                      </a:r>
                    </a:p>
                  </a:txBody>
                  <a:tcPr marL="36576" marR="36576" marT="36576" marB="36576" anchor="ctr">
                    <a:lnL w="12700" cap="flat" cmpd="sng" algn="ctr">
                      <a:solidFill>
                        <a:schemeClr val="tx1"/>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Neha Guarente</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nguarente@spscc.edu</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360-596- 5506</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 Campus</a:t>
                      </a:r>
                    </a:p>
                  </a:txBody>
                  <a:tcPr marL="36576" marR="36576" marT="36576" marB="36576" anchor="ctr">
                    <a:lnL w="9525" cap="flat" cmpd="sng" algn="ctr">
                      <a:solidFill>
                        <a:srgbClr val="A6A6A6"/>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2094302332"/>
                  </a:ext>
                </a:extLst>
              </a:tr>
              <a:tr h="691843">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North Thurston </a:t>
                      </a:r>
                      <a:r>
                        <a:rPr lang="en-US" sz="1200" kern="1400" baseline="0" dirty="0">
                          <a:ln>
                            <a:noFill/>
                          </a:ln>
                          <a:solidFill>
                            <a:srgbClr val="000000"/>
                          </a:solidFill>
                          <a:effectLst/>
                          <a:latin typeface="Arial" panose="020B0604020202020204" pitchFamily="34" charset="0"/>
                          <a:cs typeface="Arial" panose="020B0604020202020204" pitchFamily="34" charset="0"/>
                        </a:rPr>
                        <a:t>School District</a:t>
                      </a:r>
                      <a:endParaRPr lang="en-US" sz="1200" kern="140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12700" cap="flat" cmpd="sng" algn="ctr">
                      <a:solidFill>
                        <a:schemeClr val="tx1"/>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Tracy Moore</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tmoore@spscc.edu</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360-596-5461</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 Campus</a:t>
                      </a:r>
                    </a:p>
                  </a:txBody>
                  <a:tcPr marL="36576" marR="36576" marT="36576" marB="36576" anchor="ctr">
                    <a:lnL w="9525" cap="flat" cmpd="sng" algn="ctr">
                      <a:solidFill>
                        <a:srgbClr val="A6A6A6"/>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3977211982"/>
                  </a:ext>
                </a:extLst>
              </a:tr>
              <a:tr h="691843">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Yelm</a:t>
                      </a:r>
                      <a:r>
                        <a:rPr lang="en-US" sz="1200" kern="1400" baseline="0" dirty="0">
                          <a:ln>
                            <a:noFill/>
                          </a:ln>
                          <a:solidFill>
                            <a:srgbClr val="000000"/>
                          </a:solidFill>
                          <a:effectLst/>
                          <a:latin typeface="Arial" panose="020B0604020202020204" pitchFamily="34" charset="0"/>
                          <a:cs typeface="Arial" panose="020B0604020202020204" pitchFamily="34" charset="0"/>
                        </a:rPr>
                        <a:t> and Rainier School Districts</a:t>
                      </a:r>
                      <a:endParaRPr lang="en-US" sz="1200" kern="140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12700" cap="flat" cmpd="sng" algn="ctr">
                      <a:solidFill>
                        <a:schemeClr val="tx1"/>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baseline="0" dirty="0">
                          <a:ln>
                            <a:noFill/>
                          </a:ln>
                          <a:solidFill>
                            <a:srgbClr val="000000"/>
                          </a:solidFill>
                          <a:effectLst/>
                          <a:latin typeface="Arial" panose="020B0604020202020204" pitchFamily="34" charset="0"/>
                          <a:cs typeface="Arial" panose="020B0604020202020204" pitchFamily="34" charset="0"/>
                        </a:rPr>
                        <a:t>Joe Torres</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jtorres18@spscc.edu</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360-596-5321</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 Campus</a:t>
                      </a:r>
                    </a:p>
                  </a:txBody>
                  <a:tcPr marL="36576" marR="36576" marT="36576" marB="36576" anchor="ctr">
                    <a:lnL w="9525" cap="flat" cmpd="sng" algn="ctr">
                      <a:solidFill>
                        <a:srgbClr val="A6A6A6"/>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A6A6A6"/>
                      </a:solidFill>
                      <a:prstDash val="solid"/>
                      <a:round/>
                      <a:headEnd type="none" w="med" len="med"/>
                      <a:tailEnd type="none" w="med" len="med"/>
                    </a:lnT>
                    <a:lnB w="9525" cap="flat" cmpd="sng" algn="ctr">
                      <a:solidFill>
                        <a:srgbClr val="A6A6A6"/>
                      </a:solidFill>
                      <a:prstDash val="solid"/>
                      <a:round/>
                      <a:headEnd type="none" w="med" len="med"/>
                      <a:tailEnd type="none" w="med" len="med"/>
                    </a:lnB>
                    <a:solidFill>
                      <a:srgbClr val="FFFFFF"/>
                    </a:solidFill>
                  </a:tcPr>
                </a:tc>
                <a:extLst>
                  <a:ext uri="{0D108BD9-81ED-4DB2-BD59-A6C34878D82A}">
                    <a16:rowId xmlns:a16="http://schemas.microsoft.com/office/drawing/2014/main" val="1400239518"/>
                  </a:ext>
                </a:extLst>
              </a:tr>
              <a:tr h="691843">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a:t>
                      </a:r>
                      <a:r>
                        <a:rPr lang="en-US" sz="1200" kern="1400" baseline="0" dirty="0">
                          <a:ln>
                            <a:noFill/>
                          </a:ln>
                          <a:solidFill>
                            <a:srgbClr val="000000"/>
                          </a:solidFill>
                          <a:effectLst/>
                          <a:latin typeface="Arial" panose="020B0604020202020204" pitchFamily="34" charset="0"/>
                          <a:cs typeface="Arial" panose="020B0604020202020204" pitchFamily="34" charset="0"/>
                        </a:rPr>
                        <a:t> School District </a:t>
                      </a:r>
                      <a:endParaRPr lang="en-US" sz="1200" kern="1400" dirty="0">
                        <a:ln>
                          <a:noFill/>
                        </a:ln>
                        <a:solidFill>
                          <a:srgbClr val="000000"/>
                        </a:solidFill>
                        <a:effectLst/>
                        <a:latin typeface="Arial" panose="020B0604020202020204" pitchFamily="34" charset="0"/>
                        <a:cs typeface="Arial" panose="020B0604020202020204" pitchFamily="34" charset="0"/>
                      </a:endParaRPr>
                    </a:p>
                  </a:txBody>
                  <a:tcPr marL="36576" marR="36576" marT="36576" marB="36576" anchor="ctr">
                    <a:lnL w="12700" cap="flat" cmpd="sng" algn="ctr">
                      <a:solidFill>
                        <a:schemeClr val="tx1"/>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Lu Swenson</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lswenson@spscc.edu</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360-596-5347</a:t>
                      </a:r>
                    </a:p>
                  </a:txBody>
                  <a:tcPr marL="36576" marR="36576" marT="36576" marB="36576" anchor="ctr">
                    <a:lnL w="9525" cap="flat" cmpd="sng" algn="ctr">
                      <a:solidFill>
                        <a:srgbClr val="A6A6A6"/>
                      </a:solidFill>
                      <a:prstDash val="solid"/>
                      <a:round/>
                      <a:headEnd type="none" w="med" len="med"/>
                      <a:tailEnd type="none" w="med" len="med"/>
                    </a:lnL>
                    <a:lnR w="9525" cap="flat" cmpd="sng" algn="ctr">
                      <a:solidFill>
                        <a:srgbClr val="A6A6A6"/>
                      </a:solidFill>
                      <a:prstDash val="solid"/>
                      <a:round/>
                      <a:headEnd type="none" w="med" len="med"/>
                      <a:tailEnd type="none" w="med" len="med"/>
                    </a:lnR>
                    <a:lnT w="9525" cap="flat" cmpd="sng" algn="ctr">
                      <a:solidFill>
                        <a:srgbClr val="A6A6A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R="0" indent="0" algn="ctr" rtl="0">
                        <a:lnSpc>
                          <a:spcPct val="119000"/>
                        </a:lnSpc>
                        <a:spcBef>
                          <a:spcPts val="0"/>
                        </a:spcBef>
                        <a:spcAft>
                          <a:spcPts val="600"/>
                        </a:spcAft>
                      </a:pPr>
                      <a:r>
                        <a:rPr lang="en-US" sz="1200" kern="1400" dirty="0">
                          <a:ln>
                            <a:noFill/>
                          </a:ln>
                          <a:solidFill>
                            <a:srgbClr val="000000"/>
                          </a:solidFill>
                          <a:effectLst/>
                          <a:latin typeface="Arial" panose="020B0604020202020204" pitchFamily="34" charset="0"/>
                          <a:cs typeface="Arial" panose="020B0604020202020204" pitchFamily="34" charset="0"/>
                        </a:rPr>
                        <a:t>Olympia Campus</a:t>
                      </a:r>
                    </a:p>
                  </a:txBody>
                  <a:tcPr marL="36576" marR="36576" marT="36576" marB="36576" anchor="ctr">
                    <a:lnL w="9525" cap="flat" cmpd="sng" algn="ctr">
                      <a:solidFill>
                        <a:srgbClr val="A6A6A6"/>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A6A6A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41061063"/>
                  </a:ext>
                </a:extLst>
              </a:tr>
            </a:tbl>
          </a:graphicData>
        </a:graphic>
      </p:graphicFrame>
    </p:spTree>
    <p:extLst>
      <p:ext uri="{BB962C8B-B14F-4D97-AF65-F5344CB8AC3E}">
        <p14:creationId xmlns:p14="http://schemas.microsoft.com/office/powerpoint/2010/main" val="186313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709739"/>
            <a:ext cx="10515600" cy="1444942"/>
          </a:xfrm>
        </p:spPr>
        <p:txBody>
          <a:bodyPr/>
          <a:lstStyle/>
          <a:p>
            <a:r>
              <a:rPr lang="en-US" dirty="0"/>
              <a:t>Short term vs. long term goals</a:t>
            </a:r>
          </a:p>
        </p:txBody>
      </p:sp>
      <p:sp>
        <p:nvSpPr>
          <p:cNvPr id="5" name="Text Placeholder 4"/>
          <p:cNvSpPr>
            <a:spLocks noGrp="1"/>
          </p:cNvSpPr>
          <p:nvPr>
            <p:ph type="body" idx="1"/>
          </p:nvPr>
        </p:nvSpPr>
        <p:spPr>
          <a:xfrm>
            <a:off x="831850" y="3300985"/>
            <a:ext cx="10515600" cy="2788666"/>
          </a:xfrm>
        </p:spPr>
        <p:txBody>
          <a:bodyPr/>
          <a:lstStyle/>
          <a:p>
            <a:pPr marL="342900" indent="-342900">
              <a:buFont typeface="Arial" panose="020B0604020202020204" pitchFamily="34" charset="0"/>
              <a:buChar char="•"/>
            </a:pPr>
            <a:r>
              <a:rPr lang="en-US" dirty="0"/>
              <a:t>Completing your high school diploma</a:t>
            </a:r>
          </a:p>
          <a:p>
            <a:pPr marL="342900" indent="-342900">
              <a:buFont typeface="Arial" panose="020B0604020202020204" pitchFamily="34" charset="0"/>
              <a:buChar char="•"/>
            </a:pPr>
            <a:r>
              <a:rPr lang="en-US" dirty="0"/>
              <a:t>Completing an Associate’s Degree</a:t>
            </a:r>
          </a:p>
          <a:p>
            <a:pPr marL="342900" indent="-342900">
              <a:buFont typeface="Arial" panose="020B0604020202020204" pitchFamily="34" charset="0"/>
              <a:buChar char="•"/>
            </a:pPr>
            <a:r>
              <a:rPr lang="en-US" dirty="0"/>
              <a:t>Career Planning</a:t>
            </a:r>
          </a:p>
          <a:p>
            <a:pPr marL="342900" indent="-342900">
              <a:buFont typeface="Arial" panose="020B0604020202020204" pitchFamily="34" charset="0"/>
              <a:buChar char="•"/>
            </a:pPr>
            <a:r>
              <a:rPr lang="en-US" dirty="0"/>
              <a:t>Transfer Planning</a:t>
            </a:r>
          </a:p>
          <a:p>
            <a:endParaRPr lang="en-US" dirty="0"/>
          </a:p>
        </p:txBody>
      </p:sp>
      <p:pic>
        <p:nvPicPr>
          <p:cNvPr id="3" name="Picture 2">
            <a:extLst>
              <a:ext uri="{FF2B5EF4-FFF2-40B4-BE49-F238E27FC236}">
                <a16:creationId xmlns:a16="http://schemas.microsoft.com/office/drawing/2014/main" id="{6D0298D5-F23D-4B66-AC01-59863BFCE9F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45766" y="3594200"/>
            <a:ext cx="4662182" cy="3108121"/>
          </a:xfrm>
          <a:prstGeom prst="rect">
            <a:avLst/>
          </a:prstGeom>
        </p:spPr>
      </p:pic>
    </p:spTree>
    <p:extLst>
      <p:ext uri="{BB962C8B-B14F-4D97-AF65-F5344CB8AC3E}">
        <p14:creationId xmlns:p14="http://schemas.microsoft.com/office/powerpoint/2010/main" val="234624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Degree Overview</a:t>
            </a:r>
          </a:p>
        </p:txBody>
      </p:sp>
      <p:sp>
        <p:nvSpPr>
          <p:cNvPr id="3" name="Content Placeholder 2"/>
          <p:cNvSpPr>
            <a:spLocks noGrp="1"/>
          </p:cNvSpPr>
          <p:nvPr>
            <p:ph sz="quarter" idx="1"/>
          </p:nvPr>
        </p:nvSpPr>
        <p:spPr>
          <a:xfrm>
            <a:off x="1825752" y="1527048"/>
            <a:ext cx="8503920" cy="530352"/>
          </a:xfrm>
        </p:spPr>
        <p:txBody>
          <a:bodyPr/>
          <a:lstStyle/>
          <a:p>
            <a:pPr algn="ctr">
              <a:buNone/>
            </a:pPr>
            <a:r>
              <a:rPr lang="en-US" dirty="0"/>
              <a:t>Degree Levels</a:t>
            </a:r>
          </a:p>
          <a:p>
            <a:pPr algn="ctr">
              <a:buNone/>
            </a:pPr>
            <a:endParaRPr lang="en-US" dirty="0"/>
          </a:p>
        </p:txBody>
      </p:sp>
      <p:grpSp>
        <p:nvGrpSpPr>
          <p:cNvPr id="18" name="Group 17"/>
          <p:cNvGrpSpPr/>
          <p:nvPr/>
        </p:nvGrpSpPr>
        <p:grpSpPr>
          <a:xfrm>
            <a:off x="3733800" y="2133600"/>
            <a:ext cx="4495800" cy="457200"/>
            <a:chOff x="2209800" y="2133600"/>
            <a:chExt cx="4495800" cy="457200"/>
          </a:xfrm>
        </p:grpSpPr>
        <p:sp>
          <p:nvSpPr>
            <p:cNvPr id="4" name="Rectangle 3"/>
            <p:cNvSpPr/>
            <p:nvPr/>
          </p:nvSpPr>
          <p:spPr>
            <a:xfrm>
              <a:off x="2209800" y="2133600"/>
              <a:ext cx="4495800" cy="457200"/>
            </a:xfrm>
            <a:prstGeom prst="rect">
              <a:avLst/>
            </a:prstGeom>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86000" y="2209800"/>
              <a:ext cx="4343400" cy="369332"/>
            </a:xfrm>
            <a:prstGeom prst="rect">
              <a:avLst/>
            </a:prstGeom>
            <a:noFill/>
          </p:spPr>
          <p:txBody>
            <a:bodyPr wrap="square" rtlCol="0">
              <a:spAutoFit/>
            </a:bodyPr>
            <a:lstStyle/>
            <a:p>
              <a:pPr algn="ctr"/>
              <a:r>
                <a:rPr lang="en-US" dirty="0">
                  <a:latin typeface="Berlin Sans FB" pitchFamily="34" charset="0"/>
                </a:rPr>
                <a:t>Certificate of Completion</a:t>
              </a:r>
            </a:p>
          </p:txBody>
        </p:sp>
      </p:grpSp>
      <p:grpSp>
        <p:nvGrpSpPr>
          <p:cNvPr id="17" name="Group 16"/>
          <p:cNvGrpSpPr/>
          <p:nvPr/>
        </p:nvGrpSpPr>
        <p:grpSpPr>
          <a:xfrm>
            <a:off x="3733800" y="2971800"/>
            <a:ext cx="4495800" cy="457200"/>
            <a:chOff x="2209800" y="2819400"/>
            <a:chExt cx="4495800" cy="457200"/>
          </a:xfrm>
        </p:grpSpPr>
        <p:sp>
          <p:nvSpPr>
            <p:cNvPr id="5" name="Rectangle 4"/>
            <p:cNvSpPr/>
            <p:nvPr/>
          </p:nvSpPr>
          <p:spPr>
            <a:xfrm>
              <a:off x="2209800" y="2819400"/>
              <a:ext cx="4495800" cy="457200"/>
            </a:xfrm>
            <a:prstGeom prst="rect">
              <a:avLst/>
            </a:prstGeom>
            <a:solidFill>
              <a:schemeClr val="bg2">
                <a:lumMod val="5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286000" y="2895600"/>
              <a:ext cx="4343400" cy="369332"/>
            </a:xfrm>
            <a:prstGeom prst="rect">
              <a:avLst/>
            </a:prstGeom>
            <a:noFill/>
          </p:spPr>
          <p:txBody>
            <a:bodyPr wrap="square" rtlCol="0">
              <a:spAutoFit/>
            </a:bodyPr>
            <a:lstStyle/>
            <a:p>
              <a:pPr algn="ctr"/>
              <a:r>
                <a:rPr lang="en-US" dirty="0">
                  <a:latin typeface="Berlin Sans FB" pitchFamily="34" charset="0"/>
                </a:rPr>
                <a:t>Associate Degree (AA/AS)</a:t>
              </a:r>
            </a:p>
          </p:txBody>
        </p:sp>
      </p:grpSp>
      <p:grpSp>
        <p:nvGrpSpPr>
          <p:cNvPr id="16" name="Group 15"/>
          <p:cNvGrpSpPr/>
          <p:nvPr/>
        </p:nvGrpSpPr>
        <p:grpSpPr>
          <a:xfrm>
            <a:off x="3733800" y="3810000"/>
            <a:ext cx="4495800" cy="457200"/>
            <a:chOff x="2209800" y="3505200"/>
            <a:chExt cx="4495800" cy="457200"/>
          </a:xfrm>
        </p:grpSpPr>
        <p:sp>
          <p:nvSpPr>
            <p:cNvPr id="6" name="Rectangle 5"/>
            <p:cNvSpPr/>
            <p:nvPr/>
          </p:nvSpPr>
          <p:spPr>
            <a:xfrm>
              <a:off x="2209800" y="3505200"/>
              <a:ext cx="4495800" cy="457200"/>
            </a:xfrm>
            <a:prstGeom prst="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86000" y="3581400"/>
              <a:ext cx="4343400" cy="369332"/>
            </a:xfrm>
            <a:prstGeom prst="rect">
              <a:avLst/>
            </a:prstGeom>
            <a:noFill/>
          </p:spPr>
          <p:txBody>
            <a:bodyPr wrap="square" rtlCol="0">
              <a:spAutoFit/>
            </a:bodyPr>
            <a:lstStyle/>
            <a:p>
              <a:pPr algn="ctr"/>
              <a:r>
                <a:rPr lang="en-US" dirty="0">
                  <a:latin typeface="Berlin Sans FB" pitchFamily="34" charset="0"/>
                </a:rPr>
                <a:t>Bachelor’s Degree (BA/BS)</a:t>
              </a:r>
            </a:p>
          </p:txBody>
        </p:sp>
      </p:grpSp>
      <p:grpSp>
        <p:nvGrpSpPr>
          <p:cNvPr id="15" name="Group 14"/>
          <p:cNvGrpSpPr/>
          <p:nvPr/>
        </p:nvGrpSpPr>
        <p:grpSpPr>
          <a:xfrm>
            <a:off x="3733800" y="4648200"/>
            <a:ext cx="4495800" cy="457200"/>
            <a:chOff x="2209800" y="4191000"/>
            <a:chExt cx="4495800" cy="457200"/>
          </a:xfrm>
        </p:grpSpPr>
        <p:sp>
          <p:nvSpPr>
            <p:cNvPr id="7" name="Rectangle 6"/>
            <p:cNvSpPr/>
            <p:nvPr/>
          </p:nvSpPr>
          <p:spPr>
            <a:xfrm>
              <a:off x="2209800" y="4191000"/>
              <a:ext cx="4495800" cy="457200"/>
            </a:xfrm>
            <a:prstGeom prst="rect">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286000" y="4267200"/>
              <a:ext cx="4343400" cy="369332"/>
            </a:xfrm>
            <a:prstGeom prst="rect">
              <a:avLst/>
            </a:prstGeom>
            <a:noFill/>
          </p:spPr>
          <p:txBody>
            <a:bodyPr wrap="square" rtlCol="0">
              <a:spAutoFit/>
            </a:bodyPr>
            <a:lstStyle/>
            <a:p>
              <a:pPr algn="ctr"/>
              <a:r>
                <a:rPr lang="en-US" dirty="0">
                  <a:latin typeface="Berlin Sans FB" pitchFamily="34" charset="0"/>
                </a:rPr>
                <a:t>Master’s Degree (MA/MS)</a:t>
              </a:r>
            </a:p>
          </p:txBody>
        </p:sp>
      </p:grpSp>
      <p:grpSp>
        <p:nvGrpSpPr>
          <p:cNvPr id="14" name="Group 13"/>
          <p:cNvGrpSpPr/>
          <p:nvPr/>
        </p:nvGrpSpPr>
        <p:grpSpPr>
          <a:xfrm>
            <a:off x="3733800" y="5486400"/>
            <a:ext cx="4495800" cy="457200"/>
            <a:chOff x="2209800" y="4876800"/>
            <a:chExt cx="4495800" cy="457200"/>
          </a:xfrm>
        </p:grpSpPr>
        <p:sp>
          <p:nvSpPr>
            <p:cNvPr id="8" name="Rectangle 7"/>
            <p:cNvSpPr/>
            <p:nvPr/>
          </p:nvSpPr>
          <p:spPr>
            <a:xfrm>
              <a:off x="2209800" y="4876800"/>
              <a:ext cx="4495800" cy="4572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86000" y="4953000"/>
              <a:ext cx="4343400" cy="369332"/>
            </a:xfrm>
            <a:prstGeom prst="rect">
              <a:avLst/>
            </a:prstGeom>
            <a:noFill/>
          </p:spPr>
          <p:txBody>
            <a:bodyPr wrap="square" rtlCol="0">
              <a:spAutoFit/>
            </a:bodyPr>
            <a:lstStyle/>
            <a:p>
              <a:pPr algn="ctr"/>
              <a:r>
                <a:rPr lang="en-US" dirty="0">
                  <a:latin typeface="Berlin Sans FB" pitchFamily="34" charset="0"/>
                </a:rPr>
                <a:t>Doctor of Philosophy Degree (PhD)</a:t>
              </a:r>
            </a:p>
          </p:txBody>
        </p:sp>
      </p:grpSp>
      <p:cxnSp>
        <p:nvCxnSpPr>
          <p:cNvPr id="20" name="Straight Arrow Connector 19"/>
          <p:cNvCxnSpPr/>
          <p:nvPr/>
        </p:nvCxnSpPr>
        <p:spPr>
          <a:xfrm rot="5400000">
            <a:off x="5905500" y="2781300"/>
            <a:ext cx="22860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5906294" y="3618706"/>
            <a:ext cx="22860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906294" y="4456906"/>
            <a:ext cx="22860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906294" y="5295106"/>
            <a:ext cx="228600" cy="1588"/>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124200" y="2819400"/>
            <a:ext cx="609600" cy="923330"/>
          </a:xfrm>
          <a:prstGeom prst="rect">
            <a:avLst/>
          </a:prstGeom>
          <a:noFill/>
        </p:spPr>
        <p:txBody>
          <a:bodyPr wrap="square" rtlCol="0">
            <a:spAutoFit/>
          </a:bodyPr>
          <a:lstStyle/>
          <a:p>
            <a:r>
              <a:rPr lang="en-US" sz="5400" dirty="0">
                <a:latin typeface="Engravers MT" pitchFamily="18" charset="0"/>
              </a:rPr>
              <a:t>*</a:t>
            </a:r>
          </a:p>
        </p:txBody>
      </p:sp>
      <p:sp>
        <p:nvSpPr>
          <p:cNvPr id="25" name="TextBox 24"/>
          <p:cNvSpPr txBox="1"/>
          <p:nvPr/>
        </p:nvSpPr>
        <p:spPr>
          <a:xfrm>
            <a:off x="3124200" y="1981200"/>
            <a:ext cx="609600" cy="923330"/>
          </a:xfrm>
          <a:prstGeom prst="rect">
            <a:avLst/>
          </a:prstGeom>
          <a:noFill/>
        </p:spPr>
        <p:txBody>
          <a:bodyPr wrap="square" rtlCol="0">
            <a:spAutoFit/>
          </a:bodyPr>
          <a:lstStyle/>
          <a:p>
            <a:r>
              <a:rPr lang="en-US" sz="5400" dirty="0">
                <a:latin typeface="Engravers MT" pitchFamily="18" charset="0"/>
              </a:rPr>
              <a:t>*</a:t>
            </a:r>
          </a:p>
        </p:txBody>
      </p:sp>
      <p:pic>
        <p:nvPicPr>
          <p:cNvPr id="2051" name="Picture 3" descr="C:\Users\Anne Molenda\AppData\Local\Microsoft\Windows\Temporary Internet Files\Content.IE5\76EH1PPA\MCj04326570000[1].png"/>
          <p:cNvPicPr>
            <a:picLocks noChangeAspect="1" noChangeArrowheads="1"/>
          </p:cNvPicPr>
          <p:nvPr/>
        </p:nvPicPr>
        <p:blipFill>
          <a:blip r:embed="rId2" cstate="print"/>
          <a:srcRect/>
          <a:stretch>
            <a:fillRect/>
          </a:stretch>
        </p:blipFill>
        <p:spPr bwMode="auto">
          <a:xfrm>
            <a:off x="8615172" y="3048000"/>
            <a:ext cx="1714500" cy="1714500"/>
          </a:xfrm>
          <a:prstGeom prst="rect">
            <a:avLst/>
          </a:prstGeom>
          <a:noFill/>
        </p:spPr>
      </p:pic>
    </p:spTree>
    <p:extLst>
      <p:ext uri="{BB962C8B-B14F-4D97-AF65-F5344CB8AC3E}">
        <p14:creationId xmlns:p14="http://schemas.microsoft.com/office/powerpoint/2010/main" val="128621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 calcmode="lin" valueType="num">
                                      <p:cBhvr additive="base">
                                        <p:cTn id="12" dur="500" fill="hold"/>
                                        <p:tgtEl>
                                          <p:spTgt spid="2051"/>
                                        </p:tgtEl>
                                        <p:attrNameLst>
                                          <p:attrName>ppt_x</p:attrName>
                                        </p:attrNameLst>
                                      </p:cBhvr>
                                      <p:tavLst>
                                        <p:tav tm="0">
                                          <p:val>
                                            <p:strVal val="#ppt_x"/>
                                          </p:val>
                                        </p:tav>
                                        <p:tav tm="100000">
                                          <p:val>
                                            <p:strVal val="#ppt_x"/>
                                          </p:val>
                                        </p:tav>
                                      </p:tavLst>
                                    </p:anim>
                                    <p:anim calcmode="lin" valueType="num">
                                      <p:cBhvr additive="base">
                                        <p:cTn id="13"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10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10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diamond(in)">
                                      <p:cBhvr>
                                        <p:cTn id="68" dur="2000"/>
                                        <p:tgtEl>
                                          <p:spTgt spid="25"/>
                                        </p:tgtEl>
                                      </p:cBhvr>
                                    </p:animEffect>
                                  </p:childTnLst>
                                </p:cTn>
                              </p:par>
                            </p:childTnLst>
                          </p:cTn>
                        </p:par>
                      </p:childTnLst>
                    </p:cTn>
                  </p:par>
                  <p:par>
                    <p:cTn id="69" fill="hold">
                      <p:stCondLst>
                        <p:cond delay="indefinite"/>
                      </p:stCondLst>
                      <p:childTnLst>
                        <p:par>
                          <p:cTn id="70" fill="hold">
                            <p:stCondLst>
                              <p:cond delay="0"/>
                            </p:stCondLst>
                            <p:childTnLst>
                              <p:par>
                                <p:cTn id="71" presetID="8" presetClass="entr" presetSubtype="16"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diamond(in)">
                                      <p:cBhvr>
                                        <p:cTn id="73"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24"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Start Students &amp; Degrees</a:t>
            </a:r>
          </a:p>
        </p:txBody>
      </p:sp>
      <p:sp>
        <p:nvSpPr>
          <p:cNvPr id="3" name="Content Placeholder 2"/>
          <p:cNvSpPr>
            <a:spLocks noGrp="1"/>
          </p:cNvSpPr>
          <p:nvPr>
            <p:ph sz="quarter" idx="1"/>
          </p:nvPr>
        </p:nvSpPr>
        <p:spPr>
          <a:xfrm>
            <a:off x="532499" y="1514168"/>
            <a:ext cx="10821301" cy="4294204"/>
          </a:xfrm>
        </p:spPr>
        <p:txBody>
          <a:bodyPr>
            <a:normAutofit fontScale="92500" lnSpcReduction="20000"/>
          </a:bodyPr>
          <a:lstStyle/>
          <a:p>
            <a:pPr>
              <a:lnSpc>
                <a:spcPct val="100000"/>
              </a:lnSpc>
            </a:pPr>
            <a:r>
              <a:rPr lang="en-US" dirty="0"/>
              <a:t>Primary focus on </a:t>
            </a:r>
            <a:r>
              <a:rPr lang="en-US" b="1" dirty="0">
                <a:solidFill>
                  <a:schemeClr val="accent2"/>
                </a:solidFill>
              </a:rPr>
              <a:t>high school diploma </a:t>
            </a:r>
            <a:r>
              <a:rPr lang="en-US" dirty="0"/>
              <a:t>completion</a:t>
            </a:r>
          </a:p>
          <a:p>
            <a:pPr marL="0" indent="0">
              <a:lnSpc>
                <a:spcPct val="100000"/>
              </a:lnSpc>
              <a:buNone/>
            </a:pPr>
            <a:endParaRPr lang="en-US" sz="1200" dirty="0"/>
          </a:p>
          <a:p>
            <a:pPr>
              <a:lnSpc>
                <a:spcPct val="100000"/>
              </a:lnSpc>
            </a:pPr>
            <a:r>
              <a:rPr lang="en-US" dirty="0"/>
              <a:t>Take an average of </a:t>
            </a:r>
            <a:r>
              <a:rPr lang="en-US" b="1" dirty="0">
                <a:solidFill>
                  <a:schemeClr val="accent1"/>
                </a:solidFill>
              </a:rPr>
              <a:t>15 college credits </a:t>
            </a:r>
            <a:r>
              <a:rPr lang="en-US" dirty="0"/>
              <a:t>per quarter for six quarters total</a:t>
            </a:r>
          </a:p>
          <a:p>
            <a:pPr marL="0" indent="0">
              <a:lnSpc>
                <a:spcPct val="100000"/>
              </a:lnSpc>
              <a:buNone/>
            </a:pPr>
            <a:endParaRPr lang="en-US" sz="1200" dirty="0"/>
          </a:p>
          <a:p>
            <a:pPr>
              <a:lnSpc>
                <a:spcPct val="100000"/>
              </a:lnSpc>
            </a:pPr>
            <a:r>
              <a:rPr lang="en-US" dirty="0"/>
              <a:t>Many Running Start students complete their associate degree </a:t>
            </a:r>
            <a:r>
              <a:rPr lang="en-US" b="1" dirty="0">
                <a:solidFill>
                  <a:schemeClr val="accent6"/>
                </a:solidFill>
              </a:rPr>
              <a:t>after high school graduation </a:t>
            </a:r>
            <a:r>
              <a:rPr lang="en-US" dirty="0"/>
              <a:t>and then transfer on to a four  year school</a:t>
            </a:r>
            <a:endParaRPr lang="en-US" b="1" dirty="0">
              <a:solidFill>
                <a:schemeClr val="accent6"/>
              </a:solidFill>
            </a:endParaRPr>
          </a:p>
          <a:p>
            <a:pPr marL="0" indent="0">
              <a:lnSpc>
                <a:spcPct val="100000"/>
              </a:lnSpc>
              <a:buNone/>
            </a:pPr>
            <a:endParaRPr lang="en-US" sz="1200" b="1" dirty="0">
              <a:solidFill>
                <a:schemeClr val="accent6"/>
              </a:solidFill>
            </a:endParaRPr>
          </a:p>
          <a:p>
            <a:pPr>
              <a:lnSpc>
                <a:spcPct val="100000"/>
              </a:lnSpc>
            </a:pPr>
            <a:r>
              <a:rPr lang="en-US" dirty="0"/>
              <a:t>Students must </a:t>
            </a:r>
            <a:r>
              <a:rPr lang="en-US" b="1" dirty="0">
                <a:solidFill>
                  <a:schemeClr val="accent4"/>
                </a:solidFill>
              </a:rPr>
              <a:t>order transcripts </a:t>
            </a:r>
            <a:r>
              <a:rPr lang="en-US" dirty="0"/>
              <a:t>from SPSCC to be sent on to other colleges or employers or military recruiters</a:t>
            </a:r>
          </a:p>
          <a:p>
            <a:pPr marL="0" indent="0">
              <a:lnSpc>
                <a:spcPct val="100000"/>
              </a:lnSpc>
              <a:buNone/>
            </a:pPr>
            <a:endParaRPr lang="en-US" sz="1200" dirty="0"/>
          </a:p>
          <a:p>
            <a:pPr>
              <a:lnSpc>
                <a:spcPct val="100000"/>
              </a:lnSpc>
            </a:pPr>
            <a:r>
              <a:rPr lang="en-US" dirty="0"/>
              <a:t>RS students apply to the four year as a </a:t>
            </a:r>
            <a:r>
              <a:rPr lang="en-US" b="1" dirty="0">
                <a:solidFill>
                  <a:schemeClr val="tx2"/>
                </a:solidFill>
              </a:rPr>
              <a:t>freshman</a:t>
            </a:r>
            <a:r>
              <a:rPr lang="en-US" dirty="0"/>
              <a:t> applicant if going right after HS graduation</a:t>
            </a:r>
          </a:p>
        </p:txBody>
      </p:sp>
    </p:spTree>
    <p:extLst>
      <p:ext uri="{BB962C8B-B14F-4D97-AF65-F5344CB8AC3E}">
        <p14:creationId xmlns:p14="http://schemas.microsoft.com/office/powerpoint/2010/main" val="877979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linds(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Graduating with AA when you are exploring</a:t>
            </a:r>
          </a:p>
        </p:txBody>
      </p:sp>
      <p:pic>
        <p:nvPicPr>
          <p:cNvPr id="7" name="Picture 6">
            <a:extLst>
              <a:ext uri="{FF2B5EF4-FFF2-40B4-BE49-F238E27FC236}">
                <a16:creationId xmlns:a16="http://schemas.microsoft.com/office/drawing/2014/main" id="{D65FDE86-4F53-4B24-83B7-BF96C9C917D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41820" y="2109577"/>
            <a:ext cx="4065864" cy="3049398"/>
          </a:xfrm>
          <a:prstGeom prst="rect">
            <a:avLst/>
          </a:prstGeom>
        </p:spPr>
      </p:pic>
      <p:sp>
        <p:nvSpPr>
          <p:cNvPr id="4" name="Content Placeholder 3"/>
          <p:cNvSpPr>
            <a:spLocks noGrp="1"/>
          </p:cNvSpPr>
          <p:nvPr>
            <p:ph idx="1"/>
          </p:nvPr>
        </p:nvSpPr>
        <p:spPr>
          <a:xfrm>
            <a:off x="4773335" y="1834014"/>
            <a:ext cx="6293141" cy="4351338"/>
          </a:xfrm>
        </p:spPr>
        <p:txBody>
          <a:bodyPr/>
          <a:lstStyle/>
          <a:p>
            <a:r>
              <a:rPr lang="en-US" dirty="0"/>
              <a:t>Focus on </a:t>
            </a:r>
            <a:r>
              <a:rPr lang="en-US" b="1" dirty="0">
                <a:solidFill>
                  <a:schemeClr val="accent1"/>
                </a:solidFill>
              </a:rPr>
              <a:t>high school graduation </a:t>
            </a:r>
            <a:r>
              <a:rPr lang="en-US" dirty="0"/>
              <a:t>requirements</a:t>
            </a:r>
          </a:p>
          <a:p>
            <a:r>
              <a:rPr lang="en-US" dirty="0"/>
              <a:t>Complete </a:t>
            </a:r>
            <a:r>
              <a:rPr lang="en-US" b="1" dirty="0">
                <a:solidFill>
                  <a:schemeClr val="accent4"/>
                </a:solidFill>
              </a:rPr>
              <a:t>general education requirements </a:t>
            </a:r>
            <a:r>
              <a:rPr lang="en-US" dirty="0"/>
              <a:t>(English, Diversity and Math)</a:t>
            </a:r>
          </a:p>
          <a:p>
            <a:r>
              <a:rPr lang="en-US" dirty="0"/>
              <a:t>Please </a:t>
            </a:r>
            <a:r>
              <a:rPr lang="en-US" b="1" dirty="0">
                <a:solidFill>
                  <a:schemeClr val="accent6"/>
                </a:solidFill>
              </a:rPr>
              <a:t>meet with an Educational Planner </a:t>
            </a:r>
            <a:r>
              <a:rPr lang="en-US" dirty="0"/>
              <a:t>if you are interested in Science, Engineering or Math</a:t>
            </a:r>
          </a:p>
        </p:txBody>
      </p:sp>
      <p:sp>
        <p:nvSpPr>
          <p:cNvPr id="8" name="TextBox 7">
            <a:extLst>
              <a:ext uri="{FF2B5EF4-FFF2-40B4-BE49-F238E27FC236}">
                <a16:creationId xmlns:a16="http://schemas.microsoft.com/office/drawing/2014/main" id="{F13CA302-AAE9-4A55-996C-9A0FC365DCED}"/>
              </a:ext>
            </a:extLst>
          </p:cNvPr>
          <p:cNvSpPr txBox="1"/>
          <p:nvPr/>
        </p:nvSpPr>
        <p:spPr>
          <a:xfrm>
            <a:off x="578839" y="5587068"/>
            <a:ext cx="8078599" cy="400110"/>
          </a:xfrm>
          <a:prstGeom prst="rect">
            <a:avLst/>
          </a:prstGeom>
          <a:noFill/>
        </p:spPr>
        <p:txBody>
          <a:bodyPr wrap="square" rtlCol="0">
            <a:spAutoFit/>
          </a:bodyPr>
          <a:lstStyle/>
          <a:p>
            <a:r>
              <a:rPr lang="en-US" sz="2000" dirty="0">
                <a:latin typeface="Bubblegum Sans" panose="02000506000000020004" pitchFamily="2" charset="0"/>
              </a:rPr>
              <a:t>Supportive adults can be </a:t>
            </a:r>
            <a:r>
              <a:rPr lang="en-US" sz="2000" u="sng" dirty="0">
                <a:solidFill>
                  <a:schemeClr val="accent2"/>
                </a:solidFill>
                <a:latin typeface="Bubblegum Sans" panose="02000506000000020004" pitchFamily="2" charset="0"/>
              </a:rPr>
              <a:t>part</a:t>
            </a:r>
            <a:r>
              <a:rPr lang="en-US" sz="2000" dirty="0">
                <a:solidFill>
                  <a:schemeClr val="accent2"/>
                </a:solidFill>
                <a:latin typeface="Bubblegum Sans" panose="02000506000000020004" pitchFamily="2" charset="0"/>
              </a:rPr>
              <a:t> </a:t>
            </a:r>
            <a:r>
              <a:rPr lang="en-US" sz="2000" dirty="0">
                <a:latin typeface="Bubblegum Sans" panose="02000506000000020004" pitchFamily="2" charset="0"/>
              </a:rPr>
              <a:t>of the process- they just can’t do it </a:t>
            </a:r>
            <a:r>
              <a:rPr lang="en-US" sz="2000" u="sng" dirty="0">
                <a:solidFill>
                  <a:schemeClr val="accent2"/>
                </a:solidFill>
                <a:latin typeface="Bubblegum Sans" panose="02000506000000020004" pitchFamily="2" charset="0"/>
              </a:rPr>
              <a:t>for</a:t>
            </a:r>
            <a:r>
              <a:rPr lang="en-US" sz="2000" dirty="0">
                <a:latin typeface="Bubblegum Sans" panose="02000506000000020004" pitchFamily="2" charset="0"/>
              </a:rPr>
              <a:t> their student!</a:t>
            </a:r>
          </a:p>
        </p:txBody>
      </p:sp>
    </p:spTree>
    <p:extLst>
      <p:ext uri="{BB962C8B-B14F-4D97-AF65-F5344CB8AC3E}">
        <p14:creationId xmlns:p14="http://schemas.microsoft.com/office/powerpoint/2010/main" val="1305767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Explore/narrow pathway</a:t>
            </a:r>
          </a:p>
        </p:txBody>
      </p:sp>
      <p:sp>
        <p:nvSpPr>
          <p:cNvPr id="4" name="Content Placeholder 3"/>
          <p:cNvSpPr>
            <a:spLocks noGrp="1"/>
          </p:cNvSpPr>
          <p:nvPr>
            <p:ph idx="1"/>
          </p:nvPr>
        </p:nvSpPr>
        <p:spPr>
          <a:xfrm>
            <a:off x="385894" y="2348917"/>
            <a:ext cx="3775045" cy="3828046"/>
          </a:xfrm>
        </p:spPr>
        <p:txBody>
          <a:bodyPr>
            <a:normAutofit fontScale="85000" lnSpcReduction="10000"/>
          </a:bodyPr>
          <a:lstStyle/>
          <a:p>
            <a:r>
              <a:rPr lang="en-US" dirty="0"/>
              <a:t>Pathways are not a degree</a:t>
            </a:r>
          </a:p>
          <a:p>
            <a:r>
              <a:rPr lang="en-US" dirty="0"/>
              <a:t>They help to work toward the end goal</a:t>
            </a:r>
          </a:p>
          <a:p>
            <a:r>
              <a:rPr lang="en-US" dirty="0"/>
              <a:t>Career Planning/CCS 102*</a:t>
            </a:r>
          </a:p>
          <a:p>
            <a:endParaRPr lang="en-US" dirty="0"/>
          </a:p>
          <a:p>
            <a:endParaRPr lang="en-US" dirty="0"/>
          </a:p>
          <a:p>
            <a:endParaRPr lang="en-US" dirty="0"/>
          </a:p>
          <a:p>
            <a:pPr marL="0" indent="0">
              <a:buNone/>
            </a:pPr>
            <a:r>
              <a:rPr lang="en-US" dirty="0"/>
              <a:t>*CCS 101/102 may help to complete the High School and Beyond plan.</a:t>
            </a:r>
          </a:p>
          <a:p>
            <a:endParaRPr lang="en-US" dirty="0"/>
          </a:p>
        </p:txBody>
      </p:sp>
      <p:pic>
        <p:nvPicPr>
          <p:cNvPr id="2" name="Picture 1">
            <a:extLst>
              <a:ext uri="{FF2B5EF4-FFF2-40B4-BE49-F238E27FC236}">
                <a16:creationId xmlns:a16="http://schemas.microsoft.com/office/drawing/2014/main" id="{EE1FDC3A-FA0C-48CB-9260-5EC5517D3B40}"/>
              </a:ext>
            </a:extLst>
          </p:cNvPr>
          <p:cNvPicPr>
            <a:picLocks noChangeAspect="1"/>
          </p:cNvPicPr>
          <p:nvPr/>
        </p:nvPicPr>
        <p:blipFill>
          <a:blip r:embed="rId2"/>
          <a:stretch>
            <a:fillRect/>
          </a:stretch>
        </p:blipFill>
        <p:spPr>
          <a:xfrm>
            <a:off x="3984771" y="2220511"/>
            <a:ext cx="8022671" cy="4353983"/>
          </a:xfrm>
          <a:prstGeom prst="rect">
            <a:avLst/>
          </a:prstGeom>
        </p:spPr>
      </p:pic>
    </p:spTree>
    <p:extLst>
      <p:ext uri="{BB962C8B-B14F-4D97-AF65-F5344CB8AC3E}">
        <p14:creationId xmlns:p14="http://schemas.microsoft.com/office/powerpoint/2010/main" val="138062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9289" y="1322214"/>
            <a:ext cx="2809176" cy="16503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56954" y="365125"/>
            <a:ext cx="10124902" cy="1325563"/>
          </a:xfrm>
        </p:spPr>
        <p:txBody>
          <a:bodyPr/>
          <a:lstStyle/>
          <a:p>
            <a:r>
              <a:rPr lang="en-US" b="1" dirty="0">
                <a:solidFill>
                  <a:srgbClr val="00B050"/>
                </a:solidFill>
              </a:rPr>
              <a:t>Cost</a:t>
            </a:r>
            <a:r>
              <a:rPr lang="en-US" dirty="0"/>
              <a:t> of Running Start</a:t>
            </a:r>
          </a:p>
        </p:txBody>
      </p:sp>
      <p:sp>
        <p:nvSpPr>
          <p:cNvPr id="3" name="Content Placeholder 2"/>
          <p:cNvSpPr>
            <a:spLocks noGrp="1"/>
          </p:cNvSpPr>
          <p:nvPr>
            <p:ph idx="1"/>
          </p:nvPr>
        </p:nvSpPr>
        <p:spPr>
          <a:xfrm>
            <a:off x="556954" y="1825624"/>
            <a:ext cx="10124902" cy="4599793"/>
          </a:xfrm>
        </p:spPr>
        <p:txBody>
          <a:bodyPr>
            <a:normAutofit/>
          </a:bodyPr>
          <a:lstStyle/>
          <a:p>
            <a:r>
              <a:rPr lang="en-US" sz="2400" dirty="0"/>
              <a:t>Running Start is not 100% free;</a:t>
            </a:r>
            <a:br>
              <a:rPr lang="en-US" sz="2400" dirty="0"/>
            </a:br>
            <a:r>
              <a:rPr lang="en-US" sz="2400" dirty="0"/>
              <a:t>Tuition is waived for </a:t>
            </a:r>
            <a:r>
              <a:rPr lang="en-US" sz="2400" b="1" dirty="0"/>
              <a:t>up to 15 credits per </a:t>
            </a:r>
            <a:r>
              <a:rPr lang="en-US" sz="2400" b="1" dirty="0" err="1"/>
              <a:t>qtr</a:t>
            </a:r>
            <a:r>
              <a:rPr lang="en-US" sz="2400" dirty="0"/>
              <a:t>	</a:t>
            </a:r>
          </a:p>
          <a:p>
            <a:pPr lvl="1"/>
            <a:r>
              <a:rPr lang="en-US" sz="2000" dirty="0"/>
              <a:t>Save up to $1,350.00 per quarter</a:t>
            </a:r>
          </a:p>
          <a:p>
            <a:endParaRPr lang="en-US" sz="2400" dirty="0"/>
          </a:p>
          <a:p>
            <a:r>
              <a:rPr lang="en-US" sz="2400" dirty="0"/>
              <a:t>Students are still responsible for the cost of:</a:t>
            </a:r>
          </a:p>
        </p:txBody>
      </p:sp>
      <p:graphicFrame>
        <p:nvGraphicFramePr>
          <p:cNvPr id="6" name="Diagram 5"/>
          <p:cNvGraphicFramePr/>
          <p:nvPr>
            <p:extLst>
              <p:ext uri="{D42A27DB-BD31-4B8C-83A1-F6EECF244321}">
                <p14:modId xmlns:p14="http://schemas.microsoft.com/office/powerpoint/2010/main" val="2088762865"/>
              </p:ext>
            </p:extLst>
          </p:nvPr>
        </p:nvGraphicFramePr>
        <p:xfrm>
          <a:off x="3170326" y="4016581"/>
          <a:ext cx="8383605" cy="251219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1701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When Might We Owe Tuition?</a:t>
            </a:r>
          </a:p>
        </p:txBody>
      </p:sp>
      <p:sp>
        <p:nvSpPr>
          <p:cNvPr id="3" name="Rectangle: Rounded Corners 2">
            <a:extLst>
              <a:ext uri="{FF2B5EF4-FFF2-40B4-BE49-F238E27FC236}">
                <a16:creationId xmlns:a16="http://schemas.microsoft.com/office/drawing/2014/main" id="{5FE8E8D1-E635-49DC-BFC0-3AAD7EC01F15}"/>
              </a:ext>
            </a:extLst>
          </p:cNvPr>
          <p:cNvSpPr/>
          <p:nvPr/>
        </p:nvSpPr>
        <p:spPr>
          <a:xfrm>
            <a:off x="536896" y="1810628"/>
            <a:ext cx="2759978" cy="369234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b="1" dirty="0"/>
              <a:t>Over FTE</a:t>
            </a:r>
          </a:p>
          <a:p>
            <a:pPr algn="ctr"/>
            <a:endParaRPr lang="en-US" dirty="0"/>
          </a:p>
          <a:p>
            <a:pPr algn="ctr"/>
            <a:r>
              <a:rPr lang="en-US" sz="2400" dirty="0"/>
              <a:t>If your student is enrolled in credit over their funding limits, they will pay tuition on those credits.</a:t>
            </a:r>
          </a:p>
        </p:txBody>
      </p:sp>
      <p:sp>
        <p:nvSpPr>
          <p:cNvPr id="5" name="Rectangle: Rounded Corners 4">
            <a:extLst>
              <a:ext uri="{FF2B5EF4-FFF2-40B4-BE49-F238E27FC236}">
                <a16:creationId xmlns:a16="http://schemas.microsoft.com/office/drawing/2014/main" id="{6B7E3182-B6D2-441E-8C7A-1EB8BE78554D}"/>
              </a:ext>
            </a:extLst>
          </p:cNvPr>
          <p:cNvSpPr/>
          <p:nvPr/>
        </p:nvSpPr>
        <p:spPr>
          <a:xfrm>
            <a:off x="3449273" y="1810628"/>
            <a:ext cx="3513589" cy="369234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b="1" dirty="0"/>
              <a:t>Under College Level</a:t>
            </a:r>
          </a:p>
          <a:p>
            <a:pPr algn="ctr"/>
            <a:endParaRPr lang="en-US" dirty="0"/>
          </a:p>
          <a:p>
            <a:pPr algn="ctr"/>
            <a:r>
              <a:rPr lang="en-US" sz="2400" dirty="0"/>
              <a:t>If your student is enrolled in AMATH or CMATH or a course under the 100 level they will pay tuition on those credits.</a:t>
            </a:r>
          </a:p>
        </p:txBody>
      </p:sp>
      <p:sp>
        <p:nvSpPr>
          <p:cNvPr id="6" name="Rectangle: Rounded Corners 5">
            <a:extLst>
              <a:ext uri="{FF2B5EF4-FFF2-40B4-BE49-F238E27FC236}">
                <a16:creationId xmlns:a16="http://schemas.microsoft.com/office/drawing/2014/main" id="{96563A75-D9DD-42A7-B56F-E501A22C9A6A}"/>
              </a:ext>
            </a:extLst>
          </p:cNvPr>
          <p:cNvSpPr/>
          <p:nvPr/>
        </p:nvSpPr>
        <p:spPr>
          <a:xfrm>
            <a:off x="7115261" y="1810628"/>
            <a:ext cx="4310545" cy="369234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b="1" dirty="0"/>
              <a:t>Summer Quarter</a:t>
            </a:r>
          </a:p>
          <a:p>
            <a:pPr algn="ctr"/>
            <a:endParaRPr lang="en-US" dirty="0"/>
          </a:p>
          <a:p>
            <a:pPr algn="ctr"/>
            <a:r>
              <a:rPr lang="en-US" sz="2400" dirty="0"/>
              <a:t>In between junior and senior year if your student enrolls in summer classes they may or may not have FTE to cover tuition costs- need to work with their Ed Planner</a:t>
            </a:r>
          </a:p>
        </p:txBody>
      </p:sp>
    </p:spTree>
    <p:extLst>
      <p:ext uri="{BB962C8B-B14F-4D97-AF65-F5344CB8AC3E}">
        <p14:creationId xmlns:p14="http://schemas.microsoft.com/office/powerpoint/2010/main" val="1515305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2346</Words>
  <Application>Microsoft Office PowerPoint</Application>
  <PresentationFormat>Widescreen</PresentationFormat>
  <Paragraphs>210</Paragraphs>
  <Slides>22</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Berlin Sans FB</vt:lpstr>
      <vt:lpstr>Bubblegum Sans</vt:lpstr>
      <vt:lpstr>Calibri</vt:lpstr>
      <vt:lpstr>Calibri Light</vt:lpstr>
      <vt:lpstr>Engravers MT</vt:lpstr>
      <vt:lpstr>Segoe UI Light</vt:lpstr>
      <vt:lpstr>Office Theme</vt:lpstr>
      <vt:lpstr>Running Start Parent Information Session</vt:lpstr>
      <vt:lpstr>Who is Successful in Running Start?</vt:lpstr>
      <vt:lpstr>Short term vs. long term goals</vt:lpstr>
      <vt:lpstr>Degree Overview</vt:lpstr>
      <vt:lpstr>Running Start Students &amp; Degrees</vt:lpstr>
      <vt:lpstr>Graduating with AA when you are exploring</vt:lpstr>
      <vt:lpstr>Explore/narrow pathway</vt:lpstr>
      <vt:lpstr>Cost of Running Start</vt:lpstr>
      <vt:lpstr>When Might We Owe Tuition?</vt:lpstr>
      <vt:lpstr>Fee Waiver/Book Loan Options</vt:lpstr>
      <vt:lpstr>  </vt:lpstr>
      <vt:lpstr>Support Services on Campus:</vt:lpstr>
      <vt:lpstr>Education Planners  vs.  High School Counselors</vt:lpstr>
      <vt:lpstr>The College Cycle</vt:lpstr>
      <vt:lpstr>Student Online Tools</vt:lpstr>
      <vt:lpstr>When RS doesn’t work out</vt:lpstr>
      <vt:lpstr>Other Dual Credit Programs</vt:lpstr>
      <vt:lpstr>Policies &amp; Procedures: FERPA</vt:lpstr>
      <vt:lpstr>High School vs. College</vt:lpstr>
      <vt:lpstr>Supporting Students Doing the Work</vt:lpstr>
      <vt:lpstr>Scheduling</vt:lpstr>
      <vt:lpstr>PowerPoint Presentation</vt:lpstr>
    </vt:vector>
  </TitlesOfParts>
  <Company>South Puget Sound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Sagawa, Kati</dc:creator>
  <cp:lastModifiedBy>Anne Molenda</cp:lastModifiedBy>
  <cp:revision>33</cp:revision>
  <dcterms:created xsi:type="dcterms:W3CDTF">2019-09-03T17:01:07Z</dcterms:created>
  <dcterms:modified xsi:type="dcterms:W3CDTF">2024-09-17T23:05:47Z</dcterms:modified>
</cp:coreProperties>
</file>