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65" r:id="rId4"/>
    <p:sldId id="262" r:id="rId5"/>
    <p:sldId id="258" r:id="rId6"/>
    <p:sldId id="349" r:id="rId7"/>
    <p:sldId id="347" r:id="rId8"/>
    <p:sldId id="343" r:id="rId9"/>
    <p:sldId id="266" r:id="rId10"/>
    <p:sldId id="312" r:id="rId11"/>
    <p:sldId id="264" r:id="rId12"/>
    <p:sldId id="269" r:id="rId13"/>
    <p:sldId id="279" r:id="rId14"/>
    <p:sldId id="344" r:id="rId15"/>
    <p:sldId id="348" r:id="rId16"/>
    <p:sldId id="345" r:id="rId17"/>
    <p:sldId id="346" r:id="rId18"/>
    <p:sldId id="350" r:id="rId19"/>
    <p:sldId id="339" r:id="rId20"/>
    <p:sldId id="340" r:id="rId21"/>
    <p:sldId id="260" r:id="rId22"/>
    <p:sldId id="3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2E4B-0FC8-46DB-B155-236EEF23180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A199-74CC-4F44-9ACB-8A4019CA4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DED6E-4689-4EDE-BE82-5308605598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DED6E-4689-4EDE-BE82-5308605598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1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 points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through major tiles – ctcLink, email, canvas, compass and highlight others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4C58A-460E-4322-9D50-A277B4029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2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DED6E-4689-4EDE-BE82-5308605598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3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DED6E-4689-4EDE-BE82-5308605598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1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DED6E-4689-4EDE-BE82-5308605598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DED6E-4689-4EDE-BE82-5308605598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14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 points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Highlight ACT Center: what we do and when you should meet with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C58A-460E-4322-9D50-A277B4029D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0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 points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Tutoring is free</a:t>
            </a:r>
            <a:r>
              <a:rPr lang="en-US" baseline="0" dirty="0"/>
              <a:t> of cost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Center for Teaching and Online Learning can help with your Canvas/class access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C58A-460E-4322-9D50-A277B4029D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 b="41398"/>
          <a:stretch/>
        </p:blipFill>
        <p:spPr>
          <a:xfrm>
            <a:off x="0" y="2117740"/>
            <a:ext cx="12204700" cy="4740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928" y="1179448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228" y="3873693"/>
            <a:ext cx="4038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439738"/>
            <a:ext cx="2609272" cy="930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33" y="3705245"/>
            <a:ext cx="4979614" cy="24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41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29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988"/>
            <a:ext cx="12192000" cy="21560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74141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06" y="5535889"/>
            <a:ext cx="2465594" cy="8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4141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6350" y="6152978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4141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4141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74141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74141"/>
            <a:ext cx="12192000" cy="140043"/>
          </a:xfrm>
          <a:prstGeom prst="rect">
            <a:avLst/>
          </a:prstGeom>
          <a:solidFill>
            <a:srgbClr val="006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1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1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6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51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04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52" y="365125"/>
            <a:ext cx="10152404" cy="1325563"/>
          </a:xfrm>
          <a:prstGeom prst="roundRect">
            <a:avLst/>
          </a:prstGeom>
          <a:noFill/>
        </p:spPr>
        <p:txBody>
          <a:bodyPr/>
          <a:lstStyle>
            <a:lvl1pPr>
              <a:defRPr cap="all" baseline="0">
                <a:solidFill>
                  <a:srgbClr val="0051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2095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48555" cy="365125"/>
          </a:xfrm>
        </p:spPr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Indicates progression of presentation." title="Agenda"/>
          <p:cNvSpPr/>
          <p:nvPr userDrawn="1"/>
        </p:nvSpPr>
        <p:spPr>
          <a:xfrm>
            <a:off x="11049712" y="-8546"/>
            <a:ext cx="1142288" cy="686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chemeClr val="bg2"/>
                </a:solidFill>
                <a:latin typeface="Gill Sans MT Condensed" panose="020B0506020104020203" pitchFamily="34" charset="0"/>
                <a:cs typeface="Courier New" panose="02070309020205020404" pitchFamily="49" charset="0"/>
              </a:rPr>
              <a:t>Agenda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Clipper Community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Degrees &amp;</a:t>
            </a:r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 Pathways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Placement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Scheduling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Funding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Registration Preparation</a:t>
            </a:r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8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41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51" y="365125"/>
            <a:ext cx="10137449" cy="1325563"/>
          </a:xfrm>
          <a:prstGeom prst="roundRect">
            <a:avLst/>
          </a:prstGeom>
          <a:noFill/>
        </p:spPr>
        <p:txBody>
          <a:bodyPr/>
          <a:lstStyle>
            <a:lvl1pPr>
              <a:defRPr cap="all" baseline="0">
                <a:solidFill>
                  <a:srgbClr val="0051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720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720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33600" cy="365125"/>
          </a:xfrm>
        </p:spPr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Indicates progression of presentation." title="Agenda"/>
          <p:cNvSpPr/>
          <p:nvPr userDrawn="1"/>
        </p:nvSpPr>
        <p:spPr>
          <a:xfrm>
            <a:off x="11049712" y="-8546"/>
            <a:ext cx="1142288" cy="686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chemeClr val="bg2"/>
                </a:solidFill>
                <a:latin typeface="Gill Sans MT Condensed" panose="020B0506020104020203" pitchFamily="34" charset="0"/>
                <a:cs typeface="Courier New" panose="02070309020205020404" pitchFamily="49" charset="0"/>
              </a:rPr>
              <a:t>Agenda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Clipper Community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Degrees &amp;</a:t>
            </a:r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 Pathways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Placement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Scheduling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Funding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Registration Preparation</a:t>
            </a:r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8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25"/>
            <a:ext cx="10163175" cy="1325563"/>
          </a:xfrm>
          <a:prstGeom prst="roundRect">
            <a:avLst/>
          </a:prstGeom>
          <a:noFill/>
        </p:spPr>
        <p:txBody>
          <a:bodyPr/>
          <a:lstStyle>
            <a:lvl1pPr>
              <a:defRPr cap="all" baseline="0">
                <a:solidFill>
                  <a:srgbClr val="0051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6855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568551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91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910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52650" cy="365125"/>
          </a:xfrm>
        </p:spPr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Indicates progression of presentation." title="Agenda"/>
          <p:cNvSpPr/>
          <p:nvPr userDrawn="1"/>
        </p:nvSpPr>
        <p:spPr>
          <a:xfrm>
            <a:off x="11049712" y="-8546"/>
            <a:ext cx="1142288" cy="686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chemeClr val="bg2"/>
                </a:solidFill>
                <a:latin typeface="Gill Sans MT Condensed" panose="020B0506020104020203" pitchFamily="34" charset="0"/>
                <a:cs typeface="Courier New" panose="02070309020205020404" pitchFamily="49" charset="0"/>
              </a:rPr>
              <a:t>Agenda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Clipper Community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Degrees &amp;</a:t>
            </a:r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 Pathways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Placement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Scheduling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Funding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Registration Preparation</a:t>
            </a:r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06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52" y="365125"/>
            <a:ext cx="10146974" cy="1325563"/>
          </a:xfrm>
          <a:prstGeom prst="roundRect">
            <a:avLst/>
          </a:prstGeom>
          <a:noFill/>
        </p:spPr>
        <p:txBody>
          <a:bodyPr/>
          <a:lstStyle>
            <a:lvl1pPr>
              <a:defRPr cap="all" baseline="0">
                <a:solidFill>
                  <a:srgbClr val="0051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43126" cy="365125"/>
          </a:xfrm>
        </p:spPr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Indicates progression of presentation." title="Agenda"/>
          <p:cNvSpPr/>
          <p:nvPr userDrawn="1"/>
        </p:nvSpPr>
        <p:spPr>
          <a:xfrm>
            <a:off x="11049712" y="-8546"/>
            <a:ext cx="1142288" cy="686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chemeClr val="bg2"/>
                </a:solidFill>
                <a:latin typeface="Gill Sans MT Condensed" panose="020B0506020104020203" pitchFamily="34" charset="0"/>
                <a:cs typeface="Courier New" panose="02070309020205020404" pitchFamily="49" charset="0"/>
              </a:rPr>
              <a:t>Agenda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Clipper Community</a:t>
            </a: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Degrees &amp;</a:t>
            </a:r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 Pathways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Placement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Scheduling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Funding</a:t>
            </a: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endParaRPr lang="en-US" sz="1800" baseline="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800" baseline="0" dirty="0">
                <a:latin typeface="Gill Sans MT Condensed" panose="020B0506020104020203" pitchFamily="34" charset="0"/>
                <a:cs typeface="Courier New" panose="02070309020205020404" pitchFamily="49" charset="0"/>
              </a:rPr>
              <a:t>Registration Preparation</a:t>
            </a:r>
            <a:endParaRPr lang="en-US" sz="1800" dirty="0">
              <a:latin typeface="Gill Sans MT Condensed" panose="020B05060201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7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6"/>
          <a:stretch/>
        </p:blipFill>
        <p:spPr>
          <a:xfrm rot="10800000">
            <a:off x="-1" y="-12700"/>
            <a:ext cx="7949873" cy="2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98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oundRect">
            <a:avLst/>
          </a:prstGeom>
          <a:noFill/>
        </p:spPr>
        <p:txBody>
          <a:bodyPr anchor="b">
            <a:noAutofit/>
          </a:bodyPr>
          <a:lstStyle>
            <a:lvl1pPr>
              <a:defRPr sz="3600" cap="all" baseline="0">
                <a:solidFill>
                  <a:srgbClr val="0051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C2C2C"/>
                </a:solidFill>
              </a:defRPr>
            </a:lvl1pPr>
            <a:lvl2pPr>
              <a:defRPr sz="2800">
                <a:solidFill>
                  <a:srgbClr val="2C2C2C"/>
                </a:solidFill>
              </a:defRPr>
            </a:lvl2pPr>
            <a:lvl3pPr>
              <a:defRPr sz="2400">
                <a:solidFill>
                  <a:srgbClr val="2C2C2C"/>
                </a:solidFill>
              </a:defRPr>
            </a:lvl3pPr>
            <a:lvl4pPr>
              <a:defRPr sz="2000">
                <a:solidFill>
                  <a:srgbClr val="2C2C2C"/>
                </a:solidFill>
              </a:defRPr>
            </a:lvl4pPr>
            <a:lvl5pPr>
              <a:defRPr sz="2000">
                <a:solidFill>
                  <a:srgbClr val="2C2C2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C2C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9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7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78BC-B4F4-44E9-A98F-CC233BA909F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5D2-813A-49D9-84AA-3CC2AA36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6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4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2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" b="42393"/>
          <a:stretch/>
        </p:blipFill>
        <p:spPr>
          <a:xfrm>
            <a:off x="3111500" y="3665747"/>
            <a:ext cx="9080500" cy="31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89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3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0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2" y="5852160"/>
            <a:ext cx="3005328" cy="6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9062-1C1F-4A2F-B6A4-0416461D6B8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BBF2-829A-4784-9941-4C71A4646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751" y="365125"/>
            <a:ext cx="10747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78BC-B4F4-44E9-A98F-CC233BA909F7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A615C"/>
                </a:solidFill>
              </a:defRPr>
            </a:lvl1pPr>
          </a:lstStyle>
          <a:p>
            <a:fld id="{151570AD-00D5-4701-8961-7549653BC700}" type="slidenum">
              <a:rPr lang="en-US" smtClean="0"/>
              <a:pPr/>
              <a:t>‹#›</a:t>
            </a:fld>
            <a:fld id="{6EF31BE5-22BE-4384-BF39-C93F19504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C2C2C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C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C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scc.edu/sites/default/files/imce/students/release-of-record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74889&amp;picture=books-on-white" TargetMode="External"/><Relationship Id="rId7" Type="http://schemas.openxmlformats.org/officeDocument/2006/relationships/hyperlink" Target="https://www.flickr.com/photos/jobsdbmalaysia/279809653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hyperlink" Target="http://ell.stackexchange.com/questions/117793/machines-used-in-banks-to-take-a-number/117796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9228" y="1672045"/>
            <a:ext cx="9144000" cy="1150419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Running Start!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49798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4" y="365125"/>
            <a:ext cx="101249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POLICIES &amp; PROCEDURES: FERPA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916610"/>
            <a:ext cx="7905911" cy="4508807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Academic records are protected by federal law</a:t>
            </a:r>
          </a:p>
          <a:p>
            <a:endParaRPr lang="en-US" sz="2600" dirty="0"/>
          </a:p>
          <a:p>
            <a:r>
              <a:rPr lang="en-US" sz="2600" dirty="0"/>
              <a:t>Even though participants are under 18, SPSCC cannot release educational records to parents, families, guardians, or friends without the </a:t>
            </a:r>
            <a:r>
              <a:rPr lang="en-US" sz="2600" b="1" dirty="0"/>
              <a:t>student’s consent</a:t>
            </a:r>
          </a:p>
          <a:p>
            <a:endParaRPr lang="en-US" sz="2600" dirty="0"/>
          </a:p>
          <a:p>
            <a:r>
              <a:rPr lang="en-US" sz="2600" dirty="0"/>
              <a:t>Attendance and class performance are not tracked at the college the same way as at the HS</a:t>
            </a:r>
          </a:p>
          <a:p>
            <a:endParaRPr lang="en-US" dirty="0"/>
          </a:p>
          <a:p>
            <a:r>
              <a:rPr lang="en-US" sz="2600" dirty="0">
                <a:hlinkClick r:id="rId3"/>
              </a:rPr>
              <a:t>Release of Records Form</a:t>
            </a:r>
            <a:r>
              <a:rPr lang="en-US" sz="2600" dirty="0"/>
              <a:t> – Submit to One Stop with Photo ID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fer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91" y="2139887"/>
            <a:ext cx="2578225" cy="2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82" y="315246"/>
            <a:ext cx="101249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“RSEVF”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4" y="1493722"/>
            <a:ext cx="5203766" cy="4599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Running Start Enrollment Verification Form</a:t>
            </a:r>
          </a:p>
          <a:p>
            <a:pPr marL="682625" lvl="2" indent="0">
              <a:buNone/>
            </a:pPr>
            <a:endParaRPr lang="en-US" sz="2400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Submit </a:t>
            </a:r>
            <a:r>
              <a:rPr lang="en-US" sz="2400" u="sng" dirty="0"/>
              <a:t>before</a:t>
            </a:r>
            <a:r>
              <a:rPr lang="en-US" sz="2400" dirty="0"/>
              <a:t> Tuition Due Date EACH QUARTER!  </a:t>
            </a:r>
          </a:p>
          <a:p>
            <a:pPr marL="457200" lvl="1" indent="0">
              <a:buNone/>
            </a:pPr>
            <a:r>
              <a:rPr lang="en-US" sz="1400" dirty="0"/>
              <a:t>Approximately 4 weeks prior to start of each term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55127" y="710263"/>
            <a:ext cx="964278" cy="53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12C54-8266-4FFF-AA50-A213F0F3D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84" y="230038"/>
            <a:ext cx="5098433" cy="66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7E28-FE7B-4D8B-9395-DDE9A5FD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3559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REGISTERED,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BF04-3312-479A-B341-042DAC2C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Textbooks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Waitlists 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Web-Registration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Winter Quarter Registration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36B8E-A414-41ED-8B1A-CBCC2935C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1827" y="1533270"/>
            <a:ext cx="1988345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D6855-CE3E-4835-9E68-472171EC7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65400" y="2485996"/>
            <a:ext cx="1092088" cy="1886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3E3A-D82F-46E7-8CC2-3A9AE9A58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25941" y="4749357"/>
            <a:ext cx="1927859" cy="14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6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60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YOUR EMAIL!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87E21-6480-43AF-81D5-C6D07F47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358"/>
            <a:ext cx="12192000" cy="2144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136E5-BA52-4262-AE06-A6099F6F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84" y="1700748"/>
            <a:ext cx="7390832" cy="19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61D1-E9E5-4B45-A30F-7FDCCF7A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“CANVAS”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419CF-33D5-4281-89A4-C5B8F713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2490"/>
            <a:ext cx="9326880" cy="48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A55CD-18B0-45C1-B9D5-310D9A724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3" y="1611028"/>
            <a:ext cx="4620237" cy="39639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873" y="424872"/>
            <a:ext cx="10979727" cy="988436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RUNNING START STUDENT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8873" y="2253563"/>
            <a:ext cx="5814291" cy="133941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/>
              <a:t>What are you the most excited about?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What are you </a:t>
            </a:r>
            <a:r>
              <a:rPr lang="en-US" sz="2800" b="1" dirty="0"/>
              <a:t>not</a:t>
            </a:r>
            <a:r>
              <a:rPr lang="en-US" sz="2800" dirty="0"/>
              <a:t> so excited about?</a:t>
            </a:r>
          </a:p>
        </p:txBody>
      </p:sp>
    </p:spTree>
    <p:extLst>
      <p:ext uri="{BB962C8B-B14F-4D97-AF65-F5344CB8AC3E}">
        <p14:creationId xmlns:p14="http://schemas.microsoft.com/office/powerpoint/2010/main" val="116738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873" y="424872"/>
            <a:ext cx="10979727" cy="988436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RUNNING START STUDENT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8873" y="2253563"/>
            <a:ext cx="5814291" cy="133941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/>
              <a:t>What are you the most excited about?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What are you </a:t>
            </a:r>
            <a:r>
              <a:rPr lang="en-US" sz="2800" b="1" dirty="0"/>
              <a:t>not</a:t>
            </a:r>
            <a:r>
              <a:rPr lang="en-US" sz="2800" dirty="0"/>
              <a:t> so excited about?</a:t>
            </a:r>
          </a:p>
        </p:txBody>
      </p:sp>
      <p:pic>
        <p:nvPicPr>
          <p:cNvPr id="2052" name="Picture 4" descr="Paper Airplane Doodle Vector Images (over 1,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73" y="2043545"/>
            <a:ext cx="5359935" cy="30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7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Academic Pathway Options"/>
          <p:cNvSpPr>
            <a:spLocks noGrp="1"/>
          </p:cNvSpPr>
          <p:nvPr>
            <p:ph type="title"/>
          </p:nvPr>
        </p:nvSpPr>
        <p:spPr>
          <a:xfrm>
            <a:off x="606752" y="365125"/>
            <a:ext cx="9964113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 NETWORK</a:t>
            </a:r>
          </a:p>
        </p:txBody>
      </p:sp>
      <p:pic>
        <p:nvPicPr>
          <p:cNvPr id="18" name="Picture 2" descr="Image result for student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23" y="4886392"/>
            <a:ext cx="1488369" cy="14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5-Point Star 25"/>
          <p:cNvSpPr/>
          <p:nvPr/>
        </p:nvSpPr>
        <p:spPr>
          <a:xfrm>
            <a:off x="7788929" y="6388226"/>
            <a:ext cx="297950" cy="26140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48730" y="6374761"/>
            <a:ext cx="300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Also available virtually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46369" y="2071683"/>
            <a:ext cx="9920955" cy="3725268"/>
          </a:xfrm>
        </p:spPr>
        <p:txBody>
          <a:bodyPr>
            <a:normAutofit/>
          </a:bodyPr>
          <a:lstStyle/>
          <a:p>
            <a:pPr marL="571500" lvl="1" indent="-342900"/>
            <a:r>
              <a:rPr lang="en-US" dirty="0"/>
              <a:t>Building 22, Olympia Campus, 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</a:p>
          <a:p>
            <a:pPr marL="1028700" lvl="2" indent="-342900"/>
            <a:r>
              <a:rPr lang="en-US" dirty="0"/>
              <a:t>Diversity, Equity, and Inclusion Center</a:t>
            </a:r>
          </a:p>
          <a:p>
            <a:pPr marL="1028700" lvl="2" indent="-342900"/>
            <a:r>
              <a:rPr lang="en-US" dirty="0"/>
              <a:t>Counseling &amp; Access Services</a:t>
            </a:r>
          </a:p>
          <a:p>
            <a:pPr marL="1028700" lvl="2" indent="-342900"/>
            <a:r>
              <a:rPr lang="en-US" dirty="0"/>
              <a:t>Veteran and Military Family Services</a:t>
            </a:r>
          </a:p>
          <a:p>
            <a:pPr marL="1028700" lvl="2" indent="-342900"/>
            <a:r>
              <a:rPr lang="en-US" dirty="0"/>
              <a:t>Advising and Career Services</a:t>
            </a:r>
          </a:p>
          <a:p>
            <a:pPr marL="1028700" lvl="2" indent="-342900"/>
            <a:r>
              <a:rPr lang="en-US" dirty="0"/>
              <a:t>One Stop</a:t>
            </a:r>
          </a:p>
          <a:p>
            <a:pPr marL="1028700" lvl="2" indent="-342900"/>
            <a:r>
              <a:rPr lang="en-US" dirty="0"/>
              <a:t>Financial Aid</a:t>
            </a:r>
          </a:p>
          <a:p>
            <a:pPr marL="1028700" lvl="2" indent="-342900"/>
            <a:r>
              <a:rPr lang="en-US" dirty="0"/>
              <a:t>Assessment Center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1203247" y="3500493"/>
            <a:ext cx="297950" cy="26140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74" y="1717600"/>
            <a:ext cx="2834938" cy="42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5-Point Star 30">
            <a:extLst>
              <a:ext uri="{FF2B5EF4-FFF2-40B4-BE49-F238E27FC236}">
                <a16:creationId xmlns:a16="http://schemas.microsoft.com/office/drawing/2014/main" id="{3DCBEE71-5497-4F94-9227-F7C9516B6126}"/>
              </a:ext>
            </a:extLst>
          </p:cNvPr>
          <p:cNvSpPr/>
          <p:nvPr/>
        </p:nvSpPr>
        <p:spPr>
          <a:xfrm>
            <a:off x="1203247" y="4516601"/>
            <a:ext cx="297950" cy="26140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37" y="1717601"/>
            <a:ext cx="2852876" cy="427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 title="Academic Pathway Options"/>
          <p:cNvSpPr>
            <a:spLocks noGrp="1"/>
          </p:cNvSpPr>
          <p:nvPr>
            <p:ph type="title"/>
          </p:nvPr>
        </p:nvSpPr>
        <p:spPr>
          <a:xfrm>
            <a:off x="606752" y="365125"/>
            <a:ext cx="9964113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 NETWORK</a:t>
            </a:r>
          </a:p>
        </p:txBody>
      </p:sp>
      <p:pic>
        <p:nvPicPr>
          <p:cNvPr id="18" name="Picture 2" descr="Image result for student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11" y="5336213"/>
            <a:ext cx="1156662" cy="11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5-Point Star 25"/>
          <p:cNvSpPr/>
          <p:nvPr/>
        </p:nvSpPr>
        <p:spPr>
          <a:xfrm>
            <a:off x="7815823" y="6401673"/>
            <a:ext cx="297950" cy="26140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48730" y="6374761"/>
            <a:ext cx="300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= Virtual tutoring is also available!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46369" y="2071683"/>
            <a:ext cx="9920955" cy="3725268"/>
          </a:xfrm>
        </p:spPr>
        <p:txBody>
          <a:bodyPr>
            <a:normAutofit/>
          </a:bodyPr>
          <a:lstStyle/>
          <a:p>
            <a:pPr marL="571500" lvl="1" indent="-342900"/>
            <a:r>
              <a:rPr lang="en-US" dirty="0"/>
              <a:t>Building 22, Olympia Campus,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  <a:p>
            <a:pPr marL="1028700" lvl="2" indent="-342900"/>
            <a:r>
              <a:rPr lang="en-US" dirty="0"/>
              <a:t>Library</a:t>
            </a:r>
          </a:p>
          <a:p>
            <a:pPr marL="1028700" lvl="2" indent="-342900"/>
            <a:r>
              <a:rPr lang="en-US" dirty="0"/>
              <a:t>Center for Teaching &amp; Online Learning</a:t>
            </a:r>
          </a:p>
          <a:p>
            <a:pPr marL="1028700" lvl="2" indent="-342900"/>
            <a:r>
              <a:rPr lang="en-US" dirty="0"/>
              <a:t>Clipper Corner Café</a:t>
            </a:r>
          </a:p>
          <a:p>
            <a:pPr marL="1028700" lvl="2" indent="-342900"/>
            <a:r>
              <a:rPr lang="en-US" dirty="0"/>
              <a:t>Personal Support Center</a:t>
            </a:r>
          </a:p>
          <a:p>
            <a:pPr marL="1028700" lvl="2" indent="-342900"/>
            <a:r>
              <a:rPr lang="en-US" dirty="0"/>
              <a:t>Learning Support Services – East</a:t>
            </a:r>
          </a:p>
          <a:p>
            <a:pPr marL="1485900" lvl="3" indent="-342900"/>
            <a:r>
              <a:rPr lang="en-US" dirty="0"/>
              <a:t>Math, Science and Accounting help</a:t>
            </a:r>
          </a:p>
          <a:p>
            <a:pPr marL="1028700" lvl="2" indent="-342900"/>
            <a:r>
              <a:rPr lang="en-US" dirty="0"/>
              <a:t>Learning Support Services – West </a:t>
            </a:r>
          </a:p>
          <a:p>
            <a:pPr marL="1485900" lvl="3" indent="-342900"/>
            <a:r>
              <a:rPr lang="en-US" dirty="0"/>
              <a:t>Writing, scholarships and language assistance </a:t>
            </a:r>
          </a:p>
          <a:p>
            <a:pPr marL="1485900" lvl="3" indent="-342900"/>
            <a:r>
              <a:rPr lang="en-US" dirty="0"/>
              <a:t>Resume/Cover Letter assistance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212872" y="4488377"/>
            <a:ext cx="297950" cy="26140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YOUR (STUDENT)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7453" y="1680211"/>
            <a:ext cx="3320731" cy="82391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Student Clubs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7453" y="2504123"/>
            <a:ext cx="3320731" cy="290940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/>
              <a:t>9 active clubs</a:t>
            </a:r>
            <a:r>
              <a:rPr lang="en-US" dirty="0"/>
              <a:t>, including Gaming Club, Active Minds, Creative Writing, and Rainbow Spectrum</a:t>
            </a:r>
          </a:p>
          <a:p>
            <a:endParaRPr lang="en-US" dirty="0"/>
          </a:p>
          <a:p>
            <a:r>
              <a:rPr lang="en-US" dirty="0"/>
              <a:t>Don’t see what you want? </a:t>
            </a:r>
            <a:r>
              <a:rPr lang="en-US" b="1" dirty="0"/>
              <a:t>Start your own!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613648" y="1680211"/>
            <a:ext cx="2962656" cy="823912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Big Event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613648" y="2505075"/>
            <a:ext cx="2962656" cy="29094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Yearly in June</a:t>
            </a:r>
          </a:p>
          <a:p>
            <a:r>
              <a:rPr lang="en-US" dirty="0"/>
              <a:t>Bouncy rides</a:t>
            </a:r>
          </a:p>
          <a:p>
            <a:r>
              <a:rPr lang="en-US" dirty="0"/>
              <a:t>Animals</a:t>
            </a:r>
          </a:p>
          <a:p>
            <a:r>
              <a:rPr lang="en-US" dirty="0"/>
              <a:t>Photo booth</a:t>
            </a:r>
          </a:p>
          <a:p>
            <a:r>
              <a:rPr lang="en-US" dirty="0"/>
              <a:t>Games</a:t>
            </a:r>
          </a:p>
          <a:p>
            <a:r>
              <a:rPr lang="en-US" b="1" dirty="0"/>
              <a:t>Food</a:t>
            </a:r>
            <a:r>
              <a:rPr lang="en-US" dirty="0"/>
              <a:t> truck!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9CE74-A95F-4D0C-832E-336845E8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680211"/>
            <a:ext cx="38862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27497"/>
              </p:ext>
            </p:extLst>
          </p:nvPr>
        </p:nvGraphicFramePr>
        <p:xfrm>
          <a:off x="1504405" y="1625426"/>
          <a:ext cx="9183189" cy="4072018"/>
        </p:xfrm>
        <a:graphic>
          <a:graphicData uri="http://schemas.openxmlformats.org/drawingml/2006/table">
            <a:tbl>
              <a:tblPr/>
              <a:tblGrid>
                <a:gridCol w="1982206">
                  <a:extLst>
                    <a:ext uri="{9D8B030D-6E8A-4147-A177-3AD203B41FA5}">
                      <a16:colId xmlns:a16="http://schemas.microsoft.com/office/drawing/2014/main" val="1745564065"/>
                    </a:ext>
                  </a:extLst>
                </a:gridCol>
                <a:gridCol w="1757252">
                  <a:extLst>
                    <a:ext uri="{9D8B030D-6E8A-4147-A177-3AD203B41FA5}">
                      <a16:colId xmlns:a16="http://schemas.microsoft.com/office/drawing/2014/main" val="1966492595"/>
                    </a:ext>
                  </a:extLst>
                </a:gridCol>
                <a:gridCol w="2197495">
                  <a:extLst>
                    <a:ext uri="{9D8B030D-6E8A-4147-A177-3AD203B41FA5}">
                      <a16:colId xmlns:a16="http://schemas.microsoft.com/office/drawing/2014/main" val="1513099682"/>
                    </a:ext>
                  </a:extLst>
                </a:gridCol>
                <a:gridCol w="1623118">
                  <a:extLst>
                    <a:ext uri="{9D8B030D-6E8A-4147-A177-3AD203B41FA5}">
                      <a16:colId xmlns:a16="http://schemas.microsoft.com/office/drawing/2014/main" val="2091157370"/>
                    </a:ext>
                  </a:extLst>
                </a:gridCol>
                <a:gridCol w="1623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803"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+mn-cs"/>
                        </a:rPr>
                        <a:t>RUNNING</a:t>
                      </a:r>
                      <a:r>
                        <a:rPr lang="en-US" sz="2800" b="1" kern="12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+mn-cs"/>
                        </a:rPr>
                        <a:t> START ADVISORS</a:t>
                      </a:r>
                      <a:endParaRPr lang="en-US" sz="2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36576" marR="36576" marT="36576" marB="3657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22589"/>
                  </a:ext>
                </a:extLst>
              </a:tr>
              <a:tr h="69184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outlying districts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Jessica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Egli</a:t>
                      </a:r>
                      <a:endParaRPr lang="en-US" sz="1200" kern="140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jegli@spscc.edu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360-596-5373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 Campus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50856"/>
                  </a:ext>
                </a:extLst>
              </a:tr>
              <a:tr h="69184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Tumwater School District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Neha Guarente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nguarente@spscc.edu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360-596- 5506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 Campus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02332"/>
                  </a:ext>
                </a:extLst>
              </a:tr>
              <a:tr h="69184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Thurston 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District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Tracy Moore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tmoore@spscc.edu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360-596-5461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 Campus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11982"/>
                  </a:ext>
                </a:extLst>
              </a:tr>
              <a:tr h="69184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Yelm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Rainier School Districts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Joe Torres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jtorres18@spscc.edu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360-596-5321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 Campus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9518"/>
                  </a:ext>
                </a:extLst>
              </a:tr>
              <a:tr h="69184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District 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 Swenson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lswenson@spscc.edu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360-596-5347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 Campus</a:t>
                      </a: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6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3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8EDF-E545-46DB-B53B-338B1FC9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6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6863A-E77D-466D-8DB4-89E93DA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53" y="602869"/>
            <a:ext cx="4257143" cy="5714286"/>
          </a:xfrm>
          <a:prstGeom prst="rect">
            <a:avLst/>
          </a:prstGeom>
        </p:spPr>
      </p:pic>
      <p:pic>
        <p:nvPicPr>
          <p:cNvPr id="8" name="Picture 2" descr="Image result for spscc clippers">
            <a:extLst>
              <a:ext uri="{FF2B5EF4-FFF2-40B4-BE49-F238E27FC236}">
                <a16:creationId xmlns:a16="http://schemas.microsoft.com/office/drawing/2014/main" id="{08273D97-4010-41E5-B974-6087BC64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86" y="3719005"/>
            <a:ext cx="2494550" cy="2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82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  <a:endParaRPr lang="en-US" dirty="0">
              <a:latin typeface="Arial Black" panose="020B0A04020102020204" pitchFamily="34" charset="0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" y="1690688"/>
            <a:ext cx="9836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Things you need to know to start fall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SPSCC can support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to get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1530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82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  <a:endParaRPr lang="en-US" dirty="0">
              <a:latin typeface="Arial Black" panose="020B0A04020102020204" pitchFamily="34" charset="0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" y="1690688"/>
            <a:ext cx="9836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Things you need to know to start fall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Paper airplane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SPSCC can support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to get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Tour</a:t>
            </a:r>
          </a:p>
        </p:txBody>
      </p:sp>
    </p:spTree>
    <p:extLst>
      <p:ext uri="{BB962C8B-B14F-4D97-AF65-F5344CB8AC3E}">
        <p14:creationId xmlns:p14="http://schemas.microsoft.com/office/powerpoint/2010/main" val="34815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36" y="402070"/>
            <a:ext cx="10124902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YOU DID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63" y="1438512"/>
            <a:ext cx="10124902" cy="4897633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r>
              <a:rPr lang="en-US" sz="3300" dirty="0"/>
              <a:t>☑</a:t>
            </a:r>
            <a:r>
              <a:rPr lang="en-US" sz="2200" dirty="0"/>
              <a:t>  </a:t>
            </a:r>
            <a:r>
              <a:rPr lang="en-US" sz="2200" b="1" dirty="0"/>
              <a:t>View </a:t>
            </a:r>
            <a:r>
              <a:rPr lang="en-US" sz="2200" dirty="0"/>
              <a:t>the Running Start Information Session and attend a </a:t>
            </a:r>
            <a:r>
              <a:rPr lang="en-US" sz="2200" b="1" dirty="0"/>
              <a:t>Q&amp;A</a:t>
            </a:r>
          </a:p>
          <a:p>
            <a:pPr marL="457200" lvl="1" indent="0">
              <a:buNone/>
            </a:pPr>
            <a:endParaRPr lang="en-US" sz="2200" dirty="0"/>
          </a:p>
          <a:p>
            <a:pPr marL="914400" lvl="2" indent="0">
              <a:buNone/>
            </a:pPr>
            <a:r>
              <a:rPr lang="en-US" sz="3200" dirty="0"/>
              <a:t>☑ </a:t>
            </a:r>
            <a:r>
              <a:rPr lang="en-US" sz="2200" dirty="0"/>
              <a:t>  </a:t>
            </a:r>
            <a:r>
              <a:rPr lang="en-US" sz="2200" b="1" dirty="0"/>
              <a:t>Apply</a:t>
            </a:r>
            <a:r>
              <a:rPr lang="en-US" sz="2200" dirty="0"/>
              <a:t> for Admissions</a:t>
            </a:r>
          </a:p>
          <a:p>
            <a:pPr marL="1371600" lvl="3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3200" dirty="0"/>
              <a:t>☑ </a:t>
            </a:r>
            <a:r>
              <a:rPr lang="en-US" sz="2200" dirty="0"/>
              <a:t> </a:t>
            </a:r>
            <a:r>
              <a:rPr lang="en-US" sz="2200" b="1" dirty="0"/>
              <a:t> Activate</a:t>
            </a:r>
            <a:r>
              <a:rPr lang="en-US" sz="2200" dirty="0"/>
              <a:t> Student Accounts: SPSCC Student email (</a:t>
            </a:r>
            <a:r>
              <a:rPr lang="en-US" sz="2200" dirty="0" err="1"/>
              <a:t>ClipperID</a:t>
            </a:r>
            <a:r>
              <a:rPr lang="en-US" sz="2200" dirty="0"/>
              <a:t>) and ctcLink</a:t>
            </a:r>
          </a:p>
          <a:p>
            <a:pPr marL="1371600" lvl="3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3200" dirty="0"/>
              <a:t>☑ </a:t>
            </a:r>
            <a:r>
              <a:rPr lang="en-US" sz="2200" dirty="0"/>
              <a:t> </a:t>
            </a:r>
            <a:r>
              <a:rPr lang="en-US" sz="2200" b="1" dirty="0"/>
              <a:t>Qualify</a:t>
            </a:r>
            <a:r>
              <a:rPr lang="en-US" sz="2200" dirty="0"/>
              <a:t> for College-Level English via test or documentation</a:t>
            </a:r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r>
              <a:rPr lang="en-US" sz="3200" dirty="0"/>
              <a:t>☑ </a:t>
            </a:r>
            <a:r>
              <a:rPr lang="en-US" sz="2200" dirty="0"/>
              <a:t>  </a:t>
            </a:r>
            <a:r>
              <a:rPr lang="en-US" sz="2200" b="1" dirty="0"/>
              <a:t>Plan courses </a:t>
            </a:r>
            <a:r>
              <a:rPr lang="en-US" sz="2200" dirty="0"/>
              <a:t>with HS Counselor</a:t>
            </a:r>
            <a:endParaRPr lang="en-US" sz="2200" b="1" dirty="0"/>
          </a:p>
          <a:p>
            <a:pPr marL="914400" lvl="2" indent="0">
              <a:buNone/>
            </a:pPr>
            <a:endParaRPr lang="en-US" sz="2200" b="1" dirty="0"/>
          </a:p>
          <a:p>
            <a:pPr marL="914400" lvl="2" indent="0">
              <a:buNone/>
            </a:pPr>
            <a:r>
              <a:rPr lang="en-US" sz="3200" dirty="0"/>
              <a:t>☑</a:t>
            </a:r>
            <a:r>
              <a:rPr lang="en-US" sz="2200" dirty="0"/>
              <a:t> Complete your </a:t>
            </a:r>
            <a:r>
              <a:rPr lang="en-US" sz="2200" b="1" dirty="0"/>
              <a:t>New Student Advising and Registration (NSAR) </a:t>
            </a:r>
            <a:r>
              <a:rPr lang="en-US" sz="2200" dirty="0"/>
              <a:t>session.  </a:t>
            </a:r>
          </a:p>
          <a:p>
            <a:pPr marL="914400" lvl="2" indent="0">
              <a:buNone/>
            </a:pPr>
            <a:r>
              <a:rPr lang="en-US" sz="2200" dirty="0"/>
              <a:t>Check your SPSCC student email or https://spscc.edu/start/registration for the link!</a:t>
            </a:r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r>
              <a:rPr lang="en-US" sz="3400" dirty="0">
                <a:solidFill>
                  <a:srgbClr val="60605B"/>
                </a:solidFill>
              </a:rPr>
              <a:t>☑</a:t>
            </a:r>
            <a:r>
              <a:rPr lang="en-US" sz="2400" dirty="0"/>
              <a:t> </a:t>
            </a:r>
            <a:r>
              <a:rPr lang="en-US" sz="2200" dirty="0"/>
              <a:t>Complete </a:t>
            </a:r>
            <a:r>
              <a:rPr lang="en-US" sz="2200" b="1" dirty="0"/>
              <a:t>Enrollment Verification Form </a:t>
            </a:r>
            <a:r>
              <a:rPr lang="en-US" sz="2200" dirty="0"/>
              <a:t>with HS Counselor and Parent</a:t>
            </a:r>
            <a:endParaRPr lang="en-US" sz="2200" b="1" dirty="0"/>
          </a:p>
          <a:p>
            <a:pPr marL="1371600" lvl="3" indent="0">
              <a:buNone/>
            </a:pPr>
            <a:r>
              <a:rPr lang="en-US" dirty="0"/>
              <a:t>Submit to the college by tuition due date!</a:t>
            </a:r>
            <a:endParaRPr lang="en-US" sz="2600" b="1" dirty="0"/>
          </a:p>
          <a:p>
            <a:pPr marL="914400" lvl="2" indent="0">
              <a:buNone/>
            </a:pPr>
            <a:r>
              <a:rPr lang="en-US" sz="3400" dirty="0">
                <a:solidFill>
                  <a:srgbClr val="60605B"/>
                </a:solidFill>
              </a:rPr>
              <a:t>☑</a:t>
            </a:r>
            <a:r>
              <a:rPr lang="en-US" sz="2400" dirty="0"/>
              <a:t> </a:t>
            </a:r>
            <a:r>
              <a:rPr lang="en-US" sz="2200" dirty="0"/>
              <a:t>Enroll in classes for fall 2024</a:t>
            </a:r>
            <a:endParaRPr lang="en-US" sz="2600" b="1" dirty="0"/>
          </a:p>
          <a:p>
            <a:pPr marL="914400" lvl="2" indent="0">
              <a:buNone/>
            </a:pPr>
            <a:endParaRPr lang="en-US" sz="2200" b="1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South Puget Sound Community College - Hello! It's me, Percy the Kraken.  It's my first day with modern devices, and I believe this place is called  Facebook...here's my introduction: • Pronouns: they 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4" y="3482109"/>
            <a:ext cx="3620655" cy="32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Academic Pathway Options"/>
          <p:cNvSpPr>
            <a:spLocks noGrp="1"/>
          </p:cNvSpPr>
          <p:nvPr>
            <p:ph type="title"/>
          </p:nvPr>
        </p:nvSpPr>
        <p:spPr>
          <a:xfrm>
            <a:off x="606752" y="365125"/>
            <a:ext cx="9964113" cy="1325563"/>
          </a:xfrm>
        </p:spPr>
        <p:txBody>
          <a:bodyPr>
            <a:noAutofit/>
          </a:bodyPr>
          <a:lstStyle/>
          <a:p>
            <a:r>
              <a:rPr lang="en-US" b="1" cap="none" dirty="0">
                <a:latin typeface="Arial" panose="020B0604020202020204"/>
                <a:ea typeface="+mj-ea"/>
                <a:cs typeface="+mj-cs"/>
              </a:rPr>
              <a:t>YOUR STUDENT PORTAL: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82E80-C096-4166-97D8-71F470AE3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43" y="1523907"/>
            <a:ext cx="10276514" cy="46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13" y="2705654"/>
            <a:ext cx="4212175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IMPORTANT DATES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0813" y="4202647"/>
            <a:ext cx="46476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First day of class: </a:t>
            </a:r>
            <a:r>
              <a:rPr lang="en-US" sz="1400" b="1" dirty="0">
                <a:solidFill>
                  <a:schemeClr val="accent1"/>
                </a:solidFill>
              </a:rPr>
              <a:t>9/23/24</a:t>
            </a:r>
            <a:endParaRPr lang="en-US" sz="1400" b="1" baseline="30000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Instructor Signature Required to Add Class: </a:t>
            </a:r>
            <a:r>
              <a:rPr lang="en-US" sz="1400" b="1" dirty="0">
                <a:solidFill>
                  <a:schemeClr val="accent1"/>
                </a:solidFill>
              </a:rPr>
              <a:t>9/25/24</a:t>
            </a:r>
            <a:endParaRPr lang="en-US" sz="1400" b="1" baseline="30000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Last Day to Drop Without a W: </a:t>
            </a:r>
            <a:r>
              <a:rPr lang="en-US" sz="1400" b="1" dirty="0">
                <a:solidFill>
                  <a:schemeClr val="accent1"/>
                </a:solidFill>
              </a:rPr>
              <a:t>10/4/24</a:t>
            </a:r>
            <a:endParaRPr lang="en-US" sz="1400" b="1" baseline="30000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Winter Quarter Registration Begins: </a:t>
            </a:r>
            <a:r>
              <a:rPr lang="en-US" sz="1400" b="1" dirty="0">
                <a:solidFill>
                  <a:schemeClr val="accent1"/>
                </a:solidFill>
              </a:rPr>
              <a:t>11/6/24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5D73-D5C1-4AC8-9D1B-CE7446A4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915" y="-16778"/>
            <a:ext cx="7093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4" y="365125"/>
            <a:ext cx="10124902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51BA"/>
                </a:solidFill>
                <a:latin typeface="Arial" panose="020B0604020202020204"/>
                <a:ea typeface="Segoe UI Black" panose="020B0A02040204020203" pitchFamily="34" charset="0"/>
              </a:rPr>
              <a:t>QUARTER vs SEMESTER SCHEDULE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26317"/>
              </p:ext>
            </p:extLst>
          </p:nvPr>
        </p:nvGraphicFramePr>
        <p:xfrm>
          <a:off x="412573" y="1705379"/>
          <a:ext cx="9847961" cy="207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95">
                  <a:extLst>
                    <a:ext uri="{9D8B030D-6E8A-4147-A177-3AD203B41FA5}">
                      <a16:colId xmlns:a16="http://schemas.microsoft.com/office/drawing/2014/main" val="718568787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4227384070"/>
                    </a:ext>
                  </a:extLst>
                </a:gridCol>
                <a:gridCol w="798898">
                  <a:extLst>
                    <a:ext uri="{9D8B030D-6E8A-4147-A177-3AD203B41FA5}">
                      <a16:colId xmlns:a16="http://schemas.microsoft.com/office/drawing/2014/main" val="1147611881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3115080400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652922017"/>
                    </a:ext>
                  </a:extLst>
                </a:gridCol>
                <a:gridCol w="798898">
                  <a:extLst>
                    <a:ext uri="{9D8B030D-6E8A-4147-A177-3AD203B41FA5}">
                      <a16:colId xmlns:a16="http://schemas.microsoft.com/office/drawing/2014/main" val="4058211265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2947378422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3994626867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2606947220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1361063516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1776639128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2788924112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606933203"/>
                    </a:ext>
                  </a:extLst>
                </a:gridCol>
              </a:tblGrid>
              <a:tr h="433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32612"/>
                  </a:ext>
                </a:extLst>
              </a:tr>
              <a:tr h="8185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Fall Quarter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~ 12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Winter</a:t>
                      </a:r>
                      <a:r>
                        <a:rPr lang="en-US" sz="1800" baseline="0" dirty="0"/>
                        <a:t> Quarter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~ 12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Spring Quarter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~ 12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Summer Quarter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301158"/>
                  </a:ext>
                </a:extLst>
              </a:tr>
              <a:tr h="8185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Fall Semester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~ 16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Spring Semester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~ 16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Summer</a:t>
                      </a:r>
                      <a:r>
                        <a:rPr lang="en-US" sz="1400" b="0" i="1" baseline="0" dirty="0">
                          <a:solidFill>
                            <a:schemeClr val="bg1"/>
                          </a:solidFill>
                        </a:rPr>
                        <a:t> Term</a:t>
                      </a:r>
                      <a:endParaRPr lang="en-US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5481450"/>
                  </a:ext>
                </a:extLst>
              </a:tr>
            </a:tbl>
          </a:graphicData>
        </a:graphic>
      </p:graphicFrame>
      <p:sp>
        <p:nvSpPr>
          <p:cNvPr id="3" name="AutoShape 2" descr="Percy the Kraken | SPS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403" y="4205493"/>
            <a:ext cx="3685453" cy="2230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573" y="4069237"/>
            <a:ext cx="5430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SPSCC important dates don’t line up with the high school</a:t>
            </a:r>
          </a:p>
        </p:txBody>
      </p:sp>
    </p:spTree>
    <p:extLst>
      <p:ext uri="{BB962C8B-B14F-4D97-AF65-F5344CB8AC3E}">
        <p14:creationId xmlns:p14="http://schemas.microsoft.com/office/powerpoint/2010/main" val="208998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D3F4C-5737-45C8-96B0-4A439EB4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112"/>
            <a:ext cx="12192000" cy="43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SCC Brand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0051BA"/>
      </a:accent1>
      <a:accent2>
        <a:srgbClr val="3A75C4"/>
      </a:accent2>
      <a:accent3>
        <a:srgbClr val="1EB53A"/>
      </a:accent3>
      <a:accent4>
        <a:srgbClr val="009E60"/>
      </a:accent4>
      <a:accent5>
        <a:srgbClr val="FF8200"/>
      </a:accent5>
      <a:accent6>
        <a:srgbClr val="D14124"/>
      </a:accent6>
      <a:hlink>
        <a:srgbClr val="60605B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705</Words>
  <Application>Microsoft Office PowerPoint</Application>
  <PresentationFormat>Widescreen</PresentationFormat>
  <Paragraphs>179</Paragraphs>
  <Slides>20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Courier New</vt:lpstr>
      <vt:lpstr>Gadugi</vt:lpstr>
      <vt:lpstr>Garamond</vt:lpstr>
      <vt:lpstr>Gill Sans MT Condensed</vt:lpstr>
      <vt:lpstr>Leelawadee</vt:lpstr>
      <vt:lpstr>Segoe UI Black</vt:lpstr>
      <vt:lpstr>Segoe UI Light</vt:lpstr>
      <vt:lpstr>Office Theme</vt:lpstr>
      <vt:lpstr>1_Office Theme</vt:lpstr>
      <vt:lpstr>2_Office Theme</vt:lpstr>
      <vt:lpstr>Welcome to Running Start!</vt:lpstr>
      <vt:lpstr>PowerPoint Presentation</vt:lpstr>
      <vt:lpstr>AGENDA</vt:lpstr>
      <vt:lpstr>AGENDA</vt:lpstr>
      <vt:lpstr>YOU DID IT!</vt:lpstr>
      <vt:lpstr>YOUR STUDENT PORTAL: </vt:lpstr>
      <vt:lpstr>IMPORTANT DATES</vt:lpstr>
      <vt:lpstr>QUARTER vs SEMESTER SCHEDULE </vt:lpstr>
      <vt:lpstr>CLASS SCHEDULE</vt:lpstr>
      <vt:lpstr>POLICIES &amp; PROCEDURES: FERPA</vt:lpstr>
      <vt:lpstr>THE “RSEVF”</vt:lpstr>
      <vt:lpstr>I AM REGISTERED, NOW WHAT?</vt:lpstr>
      <vt:lpstr>READ YOUR EMAIL!</vt:lpstr>
      <vt:lpstr>HOW TO “CANVAS”</vt:lpstr>
      <vt:lpstr>BEING A RUNNING START STUDENT</vt:lpstr>
      <vt:lpstr>BEING A RUNNING START STUDENT</vt:lpstr>
      <vt:lpstr>STUDENT SUCCESS NETWORK</vt:lpstr>
      <vt:lpstr>STUDENT SUCCESS NETWORK</vt:lpstr>
      <vt:lpstr>THIS IS YOUR (STUDENT) LIFE</vt:lpstr>
      <vt:lpstr>QUESTIONS?</vt:lpstr>
    </vt:vector>
  </TitlesOfParts>
  <Company>South Puget Sound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Sagawa, Kati</dc:creator>
  <cp:lastModifiedBy>Neha Guarente</cp:lastModifiedBy>
  <cp:revision>48</cp:revision>
  <dcterms:created xsi:type="dcterms:W3CDTF">2019-09-03T17:01:07Z</dcterms:created>
  <dcterms:modified xsi:type="dcterms:W3CDTF">2024-09-06T22:12:50Z</dcterms:modified>
</cp:coreProperties>
</file>